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56" r:id="rId3"/>
    <p:sldId id="258" r:id="rId4"/>
    <p:sldId id="270" r:id="rId5"/>
    <p:sldId id="260" r:id="rId6"/>
    <p:sldId id="268" r:id="rId7"/>
    <p:sldId id="267" r:id="rId8"/>
    <p:sldId id="265" r:id="rId9"/>
    <p:sldId id="266" r:id="rId10"/>
    <p:sldId id="264" r:id="rId11"/>
    <p:sldId id="257" r:id="rId12"/>
    <p:sldId id="262" r:id="rId13"/>
    <p:sldId id="263"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a FeRNAnDa ViLLaMiZaR rOdriGueZ" initials="LFVr" lastIdx="1" clrIdx="0">
    <p:extLst>
      <p:ext uri="{19B8F6BF-5375-455C-9EA6-DF929625EA0E}">
        <p15:presenceInfo xmlns:p15="http://schemas.microsoft.com/office/powerpoint/2012/main" userId="b153d8022c1af2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64.svg"/><Relationship Id="rId1" Type="http://schemas.openxmlformats.org/officeDocument/2006/relationships/image" Target="../media/image55.png"/><Relationship Id="rId6" Type="http://schemas.openxmlformats.org/officeDocument/2006/relationships/image" Target="../media/image68.svg"/><Relationship Id="rId5" Type="http://schemas.openxmlformats.org/officeDocument/2006/relationships/image" Target="../media/image57.png"/><Relationship Id="rId4" Type="http://schemas.openxmlformats.org/officeDocument/2006/relationships/image" Target="../media/image6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64.svg"/><Relationship Id="rId1" Type="http://schemas.openxmlformats.org/officeDocument/2006/relationships/image" Target="../media/image55.png"/><Relationship Id="rId6" Type="http://schemas.openxmlformats.org/officeDocument/2006/relationships/image" Target="../media/image68.svg"/><Relationship Id="rId5" Type="http://schemas.openxmlformats.org/officeDocument/2006/relationships/image" Target="../media/image5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81B54-11B2-48CE-8250-E0E07373A2DB}" type="doc">
      <dgm:prSet loTypeId="urn:microsoft.com/office/officeart/2005/8/layout/vList3#1" loCatId="list" qsTypeId="urn:microsoft.com/office/officeart/2005/8/quickstyle/simple1" qsCatId="simple" csTypeId="urn:microsoft.com/office/officeart/2005/8/colors/colorful5" csCatId="colorful" phldr="1"/>
      <dgm:spPr/>
    </dgm:pt>
    <dgm:pt modelId="{02B4A0F3-78FB-47BE-B10B-8C7C9DECA028}">
      <dgm:prSet phldrT="[Texto]"/>
      <dgm:spPr/>
      <dgm:t>
        <a:bodyPr/>
        <a:lstStyle/>
        <a:p>
          <a:r>
            <a:rPr lang="es-CO" dirty="0"/>
            <a:t>Diagnóstico de la movilidad en América Latina</a:t>
          </a:r>
        </a:p>
      </dgm:t>
    </dgm:pt>
    <dgm:pt modelId="{72705A04-715B-444A-883B-853D8EE1E4C0}" type="parTrans" cxnId="{F1672AD6-D2BD-4F1E-919B-F1C7B99D2B2D}">
      <dgm:prSet/>
      <dgm:spPr/>
      <dgm:t>
        <a:bodyPr/>
        <a:lstStyle/>
        <a:p>
          <a:endParaRPr lang="es-CO"/>
        </a:p>
      </dgm:t>
    </dgm:pt>
    <dgm:pt modelId="{B0D2782D-039D-49FD-9A5C-E41551466502}" type="sibTrans" cxnId="{F1672AD6-D2BD-4F1E-919B-F1C7B99D2B2D}">
      <dgm:prSet/>
      <dgm:spPr/>
      <dgm:t>
        <a:bodyPr/>
        <a:lstStyle/>
        <a:p>
          <a:endParaRPr lang="es-CO"/>
        </a:p>
      </dgm:t>
    </dgm:pt>
    <dgm:pt modelId="{54BF3898-A72B-4871-B028-804C46807DF6}">
      <dgm:prSet phldrT="[Texto]"/>
      <dgm:spPr/>
      <dgm:t>
        <a:bodyPr/>
        <a:lstStyle/>
        <a:p>
          <a:r>
            <a:rPr lang="es-CO" dirty="0"/>
            <a:t>Visitas de estudio a socios europeos </a:t>
          </a:r>
        </a:p>
      </dgm:t>
    </dgm:pt>
    <dgm:pt modelId="{A0FED6F2-D512-4E07-8556-6E4D3EBD3D44}" type="parTrans" cxnId="{641AD868-0A25-4778-8138-C2D36DA19082}">
      <dgm:prSet/>
      <dgm:spPr/>
      <dgm:t>
        <a:bodyPr/>
        <a:lstStyle/>
        <a:p>
          <a:endParaRPr lang="es-CO"/>
        </a:p>
      </dgm:t>
    </dgm:pt>
    <dgm:pt modelId="{F2EC8D24-1EDD-48ED-AC0C-1481DAB846A3}" type="sibTrans" cxnId="{641AD868-0A25-4778-8138-C2D36DA19082}">
      <dgm:prSet/>
      <dgm:spPr/>
      <dgm:t>
        <a:bodyPr/>
        <a:lstStyle/>
        <a:p>
          <a:endParaRPr lang="es-CO"/>
        </a:p>
      </dgm:t>
    </dgm:pt>
    <dgm:pt modelId="{0EE87E60-9D5E-4CDB-9CFE-DF66E04654CD}">
      <dgm:prSet phldrT="[Texto]"/>
      <dgm:spPr/>
      <dgm:t>
        <a:bodyPr/>
        <a:lstStyle/>
        <a:p>
          <a:r>
            <a:rPr lang="es-CO" dirty="0"/>
            <a:t>Socialización de resultados de la guía con universidades socias del proyecto</a:t>
          </a:r>
        </a:p>
      </dgm:t>
    </dgm:pt>
    <dgm:pt modelId="{63CAF1D7-1660-44ED-8904-9D078E1F32FD}" type="parTrans" cxnId="{5DF694E1-52F6-4B98-B872-BE138E18AF10}">
      <dgm:prSet/>
      <dgm:spPr/>
      <dgm:t>
        <a:bodyPr/>
        <a:lstStyle/>
        <a:p>
          <a:endParaRPr lang="es-CO"/>
        </a:p>
      </dgm:t>
    </dgm:pt>
    <dgm:pt modelId="{64AA966A-5551-4330-A3CC-6AFC86C4474C}" type="sibTrans" cxnId="{5DF694E1-52F6-4B98-B872-BE138E18AF10}">
      <dgm:prSet/>
      <dgm:spPr/>
      <dgm:t>
        <a:bodyPr/>
        <a:lstStyle/>
        <a:p>
          <a:endParaRPr lang="es-CO"/>
        </a:p>
      </dgm:t>
    </dgm:pt>
    <dgm:pt modelId="{ABA46C14-7DBF-40F7-AA96-4929569B7D6B}">
      <dgm:prSet/>
      <dgm:spPr/>
      <dgm:t>
        <a:bodyPr/>
        <a:lstStyle/>
        <a:p>
          <a:r>
            <a:rPr lang="es-CO" dirty="0"/>
            <a:t>Socialización de la agenda del proyecto: grupos focales </a:t>
          </a:r>
        </a:p>
      </dgm:t>
    </dgm:pt>
    <dgm:pt modelId="{6164E36C-E5A6-4288-B690-A02F9ACDEE24}" type="parTrans" cxnId="{459A8E11-63AA-4541-9131-3D51F257B53E}">
      <dgm:prSet/>
      <dgm:spPr/>
      <dgm:t>
        <a:bodyPr/>
        <a:lstStyle/>
        <a:p>
          <a:endParaRPr lang="es-CO"/>
        </a:p>
      </dgm:t>
    </dgm:pt>
    <dgm:pt modelId="{D40F8A9D-7CBE-46FD-9A54-50C26EEFB0E7}" type="sibTrans" cxnId="{459A8E11-63AA-4541-9131-3D51F257B53E}">
      <dgm:prSet/>
      <dgm:spPr/>
      <dgm:t>
        <a:bodyPr/>
        <a:lstStyle/>
        <a:p>
          <a:endParaRPr lang="es-CO"/>
        </a:p>
      </dgm:t>
    </dgm:pt>
    <dgm:pt modelId="{2373AE56-6F95-40AC-999A-7E6A4531A9ED}" type="pres">
      <dgm:prSet presAssocID="{AA281B54-11B2-48CE-8250-E0E07373A2DB}" presName="linearFlow" presStyleCnt="0">
        <dgm:presLayoutVars>
          <dgm:dir/>
          <dgm:resizeHandles val="exact"/>
        </dgm:presLayoutVars>
      </dgm:prSet>
      <dgm:spPr/>
    </dgm:pt>
    <dgm:pt modelId="{1C97344B-EFAB-42AA-B9B9-4E2AE9CF551A}" type="pres">
      <dgm:prSet presAssocID="{02B4A0F3-78FB-47BE-B10B-8C7C9DECA028}" presName="composite" presStyleCnt="0"/>
      <dgm:spPr/>
    </dgm:pt>
    <dgm:pt modelId="{BB281C1B-AD2C-4DE6-9E5C-A648B7CEC723}" type="pres">
      <dgm:prSet presAssocID="{02B4A0F3-78FB-47BE-B10B-8C7C9DECA028}"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Lista de comprobación"/>
        </a:ext>
      </dgm:extLst>
    </dgm:pt>
    <dgm:pt modelId="{0A68D7BD-8F2F-4707-B8DE-50519706526E}" type="pres">
      <dgm:prSet presAssocID="{02B4A0F3-78FB-47BE-B10B-8C7C9DECA028}" presName="txShp" presStyleLbl="node1" presStyleIdx="0" presStyleCnt="4">
        <dgm:presLayoutVars>
          <dgm:bulletEnabled val="1"/>
        </dgm:presLayoutVars>
      </dgm:prSet>
      <dgm:spPr/>
      <dgm:t>
        <a:bodyPr/>
        <a:lstStyle/>
        <a:p>
          <a:endParaRPr lang="es-ES"/>
        </a:p>
      </dgm:t>
    </dgm:pt>
    <dgm:pt modelId="{8891145C-9D8B-449E-B013-56A82CBA4964}" type="pres">
      <dgm:prSet presAssocID="{B0D2782D-039D-49FD-9A5C-E41551466502}" presName="spacing" presStyleCnt="0"/>
      <dgm:spPr/>
    </dgm:pt>
    <dgm:pt modelId="{B1C8C441-9F22-4DDE-A08A-51F95158D6FC}" type="pres">
      <dgm:prSet presAssocID="{ABA46C14-7DBF-40F7-AA96-4929569B7D6B}" presName="composite" presStyleCnt="0"/>
      <dgm:spPr/>
    </dgm:pt>
    <dgm:pt modelId="{7D48FBE2-B91E-4F25-AADF-EA199A8A8FA1}" type="pres">
      <dgm:prSet presAssocID="{ABA46C14-7DBF-40F7-AA96-4929569B7D6B}"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Micrófono de radiocomunicación"/>
        </a:ext>
      </dgm:extLst>
    </dgm:pt>
    <dgm:pt modelId="{19CFC9CD-CE51-418B-9F67-0752F4F75B39}" type="pres">
      <dgm:prSet presAssocID="{ABA46C14-7DBF-40F7-AA96-4929569B7D6B}" presName="txShp" presStyleLbl="node1" presStyleIdx="1" presStyleCnt="4">
        <dgm:presLayoutVars>
          <dgm:bulletEnabled val="1"/>
        </dgm:presLayoutVars>
      </dgm:prSet>
      <dgm:spPr/>
      <dgm:t>
        <a:bodyPr/>
        <a:lstStyle/>
        <a:p>
          <a:endParaRPr lang="es-ES"/>
        </a:p>
      </dgm:t>
    </dgm:pt>
    <dgm:pt modelId="{7D42ECDD-426A-44E9-831B-53E9805FE5B0}" type="pres">
      <dgm:prSet presAssocID="{D40F8A9D-7CBE-46FD-9A54-50C26EEFB0E7}" presName="spacing" presStyleCnt="0"/>
      <dgm:spPr/>
    </dgm:pt>
    <dgm:pt modelId="{92AF426C-8FA5-4425-A677-F3E68B35135E}" type="pres">
      <dgm:prSet presAssocID="{54BF3898-A72B-4871-B028-804C46807DF6}" presName="composite" presStyleCnt="0"/>
      <dgm:spPr/>
    </dgm:pt>
    <dgm:pt modelId="{0C3BB80B-1DEE-418C-89F5-2C20024B1405}" type="pres">
      <dgm:prSet presAssocID="{54BF3898-A72B-4871-B028-804C46807DF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Avión"/>
        </a:ext>
      </dgm:extLst>
    </dgm:pt>
    <dgm:pt modelId="{1A3DE6BB-B668-4A52-AA09-E45C943E6B44}" type="pres">
      <dgm:prSet presAssocID="{54BF3898-A72B-4871-B028-804C46807DF6}" presName="txShp" presStyleLbl="node1" presStyleIdx="2" presStyleCnt="4">
        <dgm:presLayoutVars>
          <dgm:bulletEnabled val="1"/>
        </dgm:presLayoutVars>
      </dgm:prSet>
      <dgm:spPr/>
      <dgm:t>
        <a:bodyPr/>
        <a:lstStyle/>
        <a:p>
          <a:endParaRPr lang="es-ES"/>
        </a:p>
      </dgm:t>
    </dgm:pt>
    <dgm:pt modelId="{6A4C774F-2D18-460F-ABB8-0582656E129D}" type="pres">
      <dgm:prSet presAssocID="{F2EC8D24-1EDD-48ED-AC0C-1481DAB846A3}" presName="spacing" presStyleCnt="0"/>
      <dgm:spPr/>
    </dgm:pt>
    <dgm:pt modelId="{D60855BC-58DD-4FC1-B166-D0BCEDD7C5F1}" type="pres">
      <dgm:prSet presAssocID="{0EE87E60-9D5E-4CDB-9CFE-DF66E04654CD}" presName="composite" presStyleCnt="0"/>
      <dgm:spPr/>
    </dgm:pt>
    <dgm:pt modelId="{C3DBBCFE-CE33-471D-90B2-332DAA0868D9}" type="pres">
      <dgm:prSet presAssocID="{0EE87E60-9D5E-4CDB-9CFE-DF66E04654CD}"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Megáfono"/>
        </a:ext>
      </dgm:extLst>
    </dgm:pt>
    <dgm:pt modelId="{0E7069A7-6ED6-4859-B840-E42F02042BE4}" type="pres">
      <dgm:prSet presAssocID="{0EE87E60-9D5E-4CDB-9CFE-DF66E04654CD}" presName="txShp" presStyleLbl="node1" presStyleIdx="3" presStyleCnt="4">
        <dgm:presLayoutVars>
          <dgm:bulletEnabled val="1"/>
        </dgm:presLayoutVars>
      </dgm:prSet>
      <dgm:spPr/>
      <dgm:t>
        <a:bodyPr/>
        <a:lstStyle/>
        <a:p>
          <a:endParaRPr lang="es-ES"/>
        </a:p>
      </dgm:t>
    </dgm:pt>
  </dgm:ptLst>
  <dgm:cxnLst>
    <dgm:cxn modelId="{F2DF1811-7532-4962-A94C-2E671A43A93C}" type="presOf" srcId="{0EE87E60-9D5E-4CDB-9CFE-DF66E04654CD}" destId="{0E7069A7-6ED6-4859-B840-E42F02042BE4}" srcOrd="0" destOrd="0" presId="urn:microsoft.com/office/officeart/2005/8/layout/vList3#1"/>
    <dgm:cxn modelId="{029A42B2-1ECE-4878-8EFB-BEBC06909F8C}" type="presOf" srcId="{AA281B54-11B2-48CE-8250-E0E07373A2DB}" destId="{2373AE56-6F95-40AC-999A-7E6A4531A9ED}" srcOrd="0" destOrd="0" presId="urn:microsoft.com/office/officeart/2005/8/layout/vList3#1"/>
    <dgm:cxn modelId="{0CC24870-BA80-4240-BFDC-C2B2FFBDD542}" type="presOf" srcId="{02B4A0F3-78FB-47BE-B10B-8C7C9DECA028}" destId="{0A68D7BD-8F2F-4707-B8DE-50519706526E}" srcOrd="0" destOrd="0" presId="urn:microsoft.com/office/officeart/2005/8/layout/vList3#1"/>
    <dgm:cxn modelId="{0E622EA2-C0B4-4811-99A4-62E476353477}" type="presOf" srcId="{ABA46C14-7DBF-40F7-AA96-4929569B7D6B}" destId="{19CFC9CD-CE51-418B-9F67-0752F4F75B39}" srcOrd="0" destOrd="0" presId="urn:microsoft.com/office/officeart/2005/8/layout/vList3#1"/>
    <dgm:cxn modelId="{641AD868-0A25-4778-8138-C2D36DA19082}" srcId="{AA281B54-11B2-48CE-8250-E0E07373A2DB}" destId="{54BF3898-A72B-4871-B028-804C46807DF6}" srcOrd="2" destOrd="0" parTransId="{A0FED6F2-D512-4E07-8556-6E4D3EBD3D44}" sibTransId="{F2EC8D24-1EDD-48ED-AC0C-1481DAB846A3}"/>
    <dgm:cxn modelId="{459A8E11-63AA-4541-9131-3D51F257B53E}" srcId="{AA281B54-11B2-48CE-8250-E0E07373A2DB}" destId="{ABA46C14-7DBF-40F7-AA96-4929569B7D6B}" srcOrd="1" destOrd="0" parTransId="{6164E36C-E5A6-4288-B690-A02F9ACDEE24}" sibTransId="{D40F8A9D-7CBE-46FD-9A54-50C26EEFB0E7}"/>
    <dgm:cxn modelId="{E4ED97D8-13CF-4CF5-953B-F3DE580C672D}" type="presOf" srcId="{54BF3898-A72B-4871-B028-804C46807DF6}" destId="{1A3DE6BB-B668-4A52-AA09-E45C943E6B44}" srcOrd="0" destOrd="0" presId="urn:microsoft.com/office/officeart/2005/8/layout/vList3#1"/>
    <dgm:cxn modelId="{F1672AD6-D2BD-4F1E-919B-F1C7B99D2B2D}" srcId="{AA281B54-11B2-48CE-8250-E0E07373A2DB}" destId="{02B4A0F3-78FB-47BE-B10B-8C7C9DECA028}" srcOrd="0" destOrd="0" parTransId="{72705A04-715B-444A-883B-853D8EE1E4C0}" sibTransId="{B0D2782D-039D-49FD-9A5C-E41551466502}"/>
    <dgm:cxn modelId="{5DF694E1-52F6-4B98-B872-BE138E18AF10}" srcId="{AA281B54-11B2-48CE-8250-E0E07373A2DB}" destId="{0EE87E60-9D5E-4CDB-9CFE-DF66E04654CD}" srcOrd="3" destOrd="0" parTransId="{63CAF1D7-1660-44ED-8904-9D078E1F32FD}" sibTransId="{64AA966A-5551-4330-A3CC-6AFC86C4474C}"/>
    <dgm:cxn modelId="{39C35675-4E4A-470D-A6E2-BCBBC13126A0}" type="presParOf" srcId="{2373AE56-6F95-40AC-999A-7E6A4531A9ED}" destId="{1C97344B-EFAB-42AA-B9B9-4E2AE9CF551A}" srcOrd="0" destOrd="0" presId="urn:microsoft.com/office/officeart/2005/8/layout/vList3#1"/>
    <dgm:cxn modelId="{1FBC210D-9F13-4E29-80C9-DC3A8C15ABE7}" type="presParOf" srcId="{1C97344B-EFAB-42AA-B9B9-4E2AE9CF551A}" destId="{BB281C1B-AD2C-4DE6-9E5C-A648B7CEC723}" srcOrd="0" destOrd="0" presId="urn:microsoft.com/office/officeart/2005/8/layout/vList3#1"/>
    <dgm:cxn modelId="{9EE61E95-AF90-4FF8-8015-021AA35A1DF7}" type="presParOf" srcId="{1C97344B-EFAB-42AA-B9B9-4E2AE9CF551A}" destId="{0A68D7BD-8F2F-4707-B8DE-50519706526E}" srcOrd="1" destOrd="0" presId="urn:microsoft.com/office/officeart/2005/8/layout/vList3#1"/>
    <dgm:cxn modelId="{CD50B0CC-72B3-44D1-A52F-F642DE168303}" type="presParOf" srcId="{2373AE56-6F95-40AC-999A-7E6A4531A9ED}" destId="{8891145C-9D8B-449E-B013-56A82CBA4964}" srcOrd="1" destOrd="0" presId="urn:microsoft.com/office/officeart/2005/8/layout/vList3#1"/>
    <dgm:cxn modelId="{4EB926C1-C0BA-49AC-9579-C5F978AFF5B5}" type="presParOf" srcId="{2373AE56-6F95-40AC-999A-7E6A4531A9ED}" destId="{B1C8C441-9F22-4DDE-A08A-51F95158D6FC}" srcOrd="2" destOrd="0" presId="urn:microsoft.com/office/officeart/2005/8/layout/vList3#1"/>
    <dgm:cxn modelId="{83F5B1CB-6862-475D-AE95-DF996D36E1B9}" type="presParOf" srcId="{B1C8C441-9F22-4DDE-A08A-51F95158D6FC}" destId="{7D48FBE2-B91E-4F25-AADF-EA199A8A8FA1}" srcOrd="0" destOrd="0" presId="urn:microsoft.com/office/officeart/2005/8/layout/vList3#1"/>
    <dgm:cxn modelId="{9354F7B6-4F69-4816-ACE2-321D229E650E}" type="presParOf" srcId="{B1C8C441-9F22-4DDE-A08A-51F95158D6FC}" destId="{19CFC9CD-CE51-418B-9F67-0752F4F75B39}" srcOrd="1" destOrd="0" presId="urn:microsoft.com/office/officeart/2005/8/layout/vList3#1"/>
    <dgm:cxn modelId="{FF11F3B6-E83A-4729-993C-E5C6F141A1C0}" type="presParOf" srcId="{2373AE56-6F95-40AC-999A-7E6A4531A9ED}" destId="{7D42ECDD-426A-44E9-831B-53E9805FE5B0}" srcOrd="3" destOrd="0" presId="urn:microsoft.com/office/officeart/2005/8/layout/vList3#1"/>
    <dgm:cxn modelId="{D4618BB2-BA49-41C5-9CEE-D6700D35E5BB}" type="presParOf" srcId="{2373AE56-6F95-40AC-999A-7E6A4531A9ED}" destId="{92AF426C-8FA5-4425-A677-F3E68B35135E}" srcOrd="4" destOrd="0" presId="urn:microsoft.com/office/officeart/2005/8/layout/vList3#1"/>
    <dgm:cxn modelId="{CD0FBD9F-1FDA-409F-937A-BB708247B15C}" type="presParOf" srcId="{92AF426C-8FA5-4425-A677-F3E68B35135E}" destId="{0C3BB80B-1DEE-418C-89F5-2C20024B1405}" srcOrd="0" destOrd="0" presId="urn:microsoft.com/office/officeart/2005/8/layout/vList3#1"/>
    <dgm:cxn modelId="{B3CBDD51-11B0-4410-86D9-354C80A24810}" type="presParOf" srcId="{92AF426C-8FA5-4425-A677-F3E68B35135E}" destId="{1A3DE6BB-B668-4A52-AA09-E45C943E6B44}" srcOrd="1" destOrd="0" presId="urn:microsoft.com/office/officeart/2005/8/layout/vList3#1"/>
    <dgm:cxn modelId="{E924C2E8-6701-442E-9218-B23BD437C697}" type="presParOf" srcId="{2373AE56-6F95-40AC-999A-7E6A4531A9ED}" destId="{6A4C774F-2D18-460F-ABB8-0582656E129D}" srcOrd="5" destOrd="0" presId="urn:microsoft.com/office/officeart/2005/8/layout/vList3#1"/>
    <dgm:cxn modelId="{8FA6F965-6DD0-41B0-9DE8-9E46F6EE51A4}" type="presParOf" srcId="{2373AE56-6F95-40AC-999A-7E6A4531A9ED}" destId="{D60855BC-58DD-4FC1-B166-D0BCEDD7C5F1}" srcOrd="6" destOrd="0" presId="urn:microsoft.com/office/officeart/2005/8/layout/vList3#1"/>
    <dgm:cxn modelId="{4E7745BE-572F-4BC6-ABD2-7190F01EEF59}" type="presParOf" srcId="{D60855BC-58DD-4FC1-B166-D0BCEDD7C5F1}" destId="{C3DBBCFE-CE33-471D-90B2-332DAA0868D9}" srcOrd="0" destOrd="0" presId="urn:microsoft.com/office/officeart/2005/8/layout/vList3#1"/>
    <dgm:cxn modelId="{287A93F1-7BA8-47DD-A17F-3AD548B55CB1}" type="presParOf" srcId="{D60855BC-58DD-4FC1-B166-D0BCEDD7C5F1}" destId="{0E7069A7-6ED6-4859-B840-E42F02042BE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13DA5-9346-47F9-B8D9-35FD61299E1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CO"/>
        </a:p>
      </dgm:t>
    </dgm:pt>
    <dgm:pt modelId="{2F9F6DC2-340A-432E-99B9-8D0A80DC9D47}">
      <dgm:prSet phldrT="[Texto]" custT="1"/>
      <dgm:spPr/>
      <dgm:t>
        <a:bodyPr/>
        <a:lstStyle/>
        <a:p>
          <a:r>
            <a:rPr lang="es-CO" sz="1800" dirty="0"/>
            <a:t>Debe haber un foco en la calidad de la internacionalización, a partir de los objetivos estratégicos de las propias IES (indicadores y reflexiones propias)</a:t>
          </a:r>
        </a:p>
      </dgm:t>
    </dgm:pt>
    <dgm:pt modelId="{366F57FB-249B-4346-A1CA-AE64A106A4CF}" type="parTrans" cxnId="{03AFEC24-06CD-4737-B11B-386605849151}">
      <dgm:prSet/>
      <dgm:spPr/>
      <dgm:t>
        <a:bodyPr/>
        <a:lstStyle/>
        <a:p>
          <a:endParaRPr lang="es-CO"/>
        </a:p>
      </dgm:t>
    </dgm:pt>
    <dgm:pt modelId="{995063B8-2D6C-4176-917B-85196C240FA0}" type="sibTrans" cxnId="{03AFEC24-06CD-4737-B11B-386605849151}">
      <dgm:prSet/>
      <dgm:spPr/>
      <dgm:t>
        <a:bodyPr/>
        <a:lstStyle/>
        <a:p>
          <a:endParaRPr lang="es-CO"/>
        </a:p>
      </dgm:t>
    </dgm:pt>
    <dgm:pt modelId="{73C5C7C4-2902-4A2D-BC29-BA88402A9DDF}">
      <dgm:prSet phldrT="[Texto]" custT="1"/>
      <dgm:spPr/>
      <dgm:t>
        <a:bodyPr/>
        <a:lstStyle/>
        <a:p>
          <a:r>
            <a:rPr lang="es-CO" sz="1800" dirty="0"/>
            <a:t>El manual propondrá estrategias simples y claras para que operen los programas</a:t>
          </a:r>
        </a:p>
      </dgm:t>
    </dgm:pt>
    <dgm:pt modelId="{CBF46124-C478-4674-8041-DA36CECDF32C}" type="parTrans" cxnId="{1726C1B4-1A64-4450-85C6-DF8AE54B23DC}">
      <dgm:prSet/>
      <dgm:spPr/>
      <dgm:t>
        <a:bodyPr/>
        <a:lstStyle/>
        <a:p>
          <a:endParaRPr lang="es-CO"/>
        </a:p>
      </dgm:t>
    </dgm:pt>
    <dgm:pt modelId="{746D54E1-43A9-4593-8496-B84F5A5D7CF4}" type="sibTrans" cxnId="{1726C1B4-1A64-4450-85C6-DF8AE54B23DC}">
      <dgm:prSet/>
      <dgm:spPr/>
      <dgm:t>
        <a:bodyPr/>
        <a:lstStyle/>
        <a:p>
          <a:endParaRPr lang="es-CO"/>
        </a:p>
      </dgm:t>
    </dgm:pt>
    <dgm:pt modelId="{FD739AD5-EA99-45AB-9F7C-16961CF9B414}">
      <dgm:prSet phldrT="[Texto]" custT="1"/>
      <dgm:spPr/>
      <dgm:t>
        <a:bodyPr/>
        <a:lstStyle/>
        <a:p>
          <a:r>
            <a:rPr lang="es-CO" sz="1800" dirty="0"/>
            <a:t>Se busca ampliar la movilidad más allá del pregrado. Hacia la investigación y otros ámbitos</a:t>
          </a:r>
        </a:p>
      </dgm:t>
    </dgm:pt>
    <dgm:pt modelId="{28E7ACA7-13F6-4C22-A585-536429E6662B}" type="parTrans" cxnId="{09314EA2-77EC-4C83-B7B5-B9FBB783DAF1}">
      <dgm:prSet/>
      <dgm:spPr/>
      <dgm:t>
        <a:bodyPr/>
        <a:lstStyle/>
        <a:p>
          <a:endParaRPr lang="es-CO"/>
        </a:p>
      </dgm:t>
    </dgm:pt>
    <dgm:pt modelId="{D72D7B14-A5B3-4227-B3DD-75B2B2732EC7}" type="sibTrans" cxnId="{09314EA2-77EC-4C83-B7B5-B9FBB783DAF1}">
      <dgm:prSet/>
      <dgm:spPr/>
      <dgm:t>
        <a:bodyPr/>
        <a:lstStyle/>
        <a:p>
          <a:endParaRPr lang="es-CO"/>
        </a:p>
      </dgm:t>
    </dgm:pt>
    <dgm:pt modelId="{CCD057AE-BC3A-4FE3-BB0D-724BC83C88C5}">
      <dgm:prSet custT="1"/>
      <dgm:spPr/>
      <dgm:t>
        <a:bodyPr/>
        <a:lstStyle/>
        <a:p>
          <a:r>
            <a:rPr lang="es-CO" sz="1800" dirty="0"/>
            <a:t>Las asociaciones y las redes estarán en mejores condiciones para monitorear colectivamente la movilidad interna de América Latina de diferentes tipos, evaluando su extensión e impacto</a:t>
          </a:r>
        </a:p>
      </dgm:t>
    </dgm:pt>
    <dgm:pt modelId="{E63CB1B9-B52D-49BA-A4F9-F13BA94C720A}" type="parTrans" cxnId="{B5611499-3432-43D3-90FC-0CBFFFDC9FF3}">
      <dgm:prSet/>
      <dgm:spPr/>
      <dgm:t>
        <a:bodyPr/>
        <a:lstStyle/>
        <a:p>
          <a:endParaRPr lang="es-CO"/>
        </a:p>
      </dgm:t>
    </dgm:pt>
    <dgm:pt modelId="{37928853-1C9E-455E-ACB0-15F16EC3B125}" type="sibTrans" cxnId="{B5611499-3432-43D3-90FC-0CBFFFDC9FF3}">
      <dgm:prSet/>
      <dgm:spPr/>
      <dgm:t>
        <a:bodyPr/>
        <a:lstStyle/>
        <a:p>
          <a:endParaRPr lang="es-CO"/>
        </a:p>
      </dgm:t>
    </dgm:pt>
    <dgm:pt modelId="{FEA7A27A-E99D-4210-92EA-DC561BF3342A}">
      <dgm:prSet custT="1"/>
      <dgm:spPr/>
      <dgm:t>
        <a:bodyPr/>
        <a:lstStyle/>
        <a:p>
          <a:r>
            <a:rPr lang="es-CO" sz="1800" dirty="0"/>
            <a:t>Superar la lógica de verificar indicadores, para reflexionar cómo la universidad alcanza sus objetivos estratégicos a través de estos impactos. </a:t>
          </a:r>
        </a:p>
      </dgm:t>
    </dgm:pt>
    <dgm:pt modelId="{FFA03FA4-998A-4334-BE7E-7A8CD723E296}" type="parTrans" cxnId="{CEF27AC6-1F12-491D-90C3-85A027943C10}">
      <dgm:prSet/>
      <dgm:spPr/>
      <dgm:t>
        <a:bodyPr/>
        <a:lstStyle/>
        <a:p>
          <a:endParaRPr lang="es-CO"/>
        </a:p>
      </dgm:t>
    </dgm:pt>
    <dgm:pt modelId="{1709118C-CA86-4627-9359-B474E927DB69}" type="sibTrans" cxnId="{CEF27AC6-1F12-491D-90C3-85A027943C10}">
      <dgm:prSet/>
      <dgm:spPr/>
      <dgm:t>
        <a:bodyPr/>
        <a:lstStyle/>
        <a:p>
          <a:endParaRPr lang="es-CO"/>
        </a:p>
      </dgm:t>
    </dgm:pt>
    <dgm:pt modelId="{CB6A3297-B9EB-457A-A513-6A41A3CE38EC}">
      <dgm:prSet custT="1"/>
      <dgm:spPr/>
      <dgm:t>
        <a:bodyPr/>
        <a:lstStyle/>
        <a:p>
          <a:r>
            <a:rPr lang="es-CO" sz="1800" dirty="0"/>
            <a:t>El modelo del manual corresponderá a un diseño propio que suma la diversidad de los sistemas universitarios latinoamericanos, con altos niveles de flexibilidad </a:t>
          </a:r>
        </a:p>
      </dgm:t>
    </dgm:pt>
    <dgm:pt modelId="{2CE0AE1E-9738-4EBA-B092-BE5B1C5A577F}" type="parTrans" cxnId="{985660A5-7981-4721-9AF3-89CA267E95B2}">
      <dgm:prSet/>
      <dgm:spPr/>
      <dgm:t>
        <a:bodyPr/>
        <a:lstStyle/>
        <a:p>
          <a:endParaRPr lang="es-CO"/>
        </a:p>
      </dgm:t>
    </dgm:pt>
    <dgm:pt modelId="{BD7A98B7-8E94-4372-AD52-930A856B6064}" type="sibTrans" cxnId="{985660A5-7981-4721-9AF3-89CA267E95B2}">
      <dgm:prSet/>
      <dgm:spPr/>
      <dgm:t>
        <a:bodyPr/>
        <a:lstStyle/>
        <a:p>
          <a:endParaRPr lang="es-CO"/>
        </a:p>
      </dgm:t>
    </dgm:pt>
    <dgm:pt modelId="{FACD05B7-E906-4A14-B41D-6BEF74DB2EE0}" type="pres">
      <dgm:prSet presAssocID="{07913DA5-9346-47F9-B8D9-35FD61299E10}" presName="Name0" presStyleCnt="0">
        <dgm:presLayoutVars>
          <dgm:chMax val="7"/>
          <dgm:chPref val="7"/>
          <dgm:dir/>
        </dgm:presLayoutVars>
      </dgm:prSet>
      <dgm:spPr/>
      <dgm:t>
        <a:bodyPr/>
        <a:lstStyle/>
        <a:p>
          <a:endParaRPr lang="es-ES"/>
        </a:p>
      </dgm:t>
    </dgm:pt>
    <dgm:pt modelId="{38785D49-E208-4756-A3DD-4E20435F9BF7}" type="pres">
      <dgm:prSet presAssocID="{07913DA5-9346-47F9-B8D9-35FD61299E10}" presName="Name1" presStyleCnt="0"/>
      <dgm:spPr/>
    </dgm:pt>
    <dgm:pt modelId="{2EAB5FD5-71F7-46F9-98D9-077614C2DEF3}" type="pres">
      <dgm:prSet presAssocID="{07913DA5-9346-47F9-B8D9-35FD61299E10}" presName="cycle" presStyleCnt="0"/>
      <dgm:spPr/>
    </dgm:pt>
    <dgm:pt modelId="{60F22B92-948E-486C-85FE-4DBCC44DAADE}" type="pres">
      <dgm:prSet presAssocID="{07913DA5-9346-47F9-B8D9-35FD61299E10}" presName="srcNode" presStyleLbl="node1" presStyleIdx="0" presStyleCnt="6"/>
      <dgm:spPr/>
    </dgm:pt>
    <dgm:pt modelId="{C50E538B-D69E-4FB8-80ED-CC742A0390F6}" type="pres">
      <dgm:prSet presAssocID="{07913DA5-9346-47F9-B8D9-35FD61299E10}" presName="conn" presStyleLbl="parChTrans1D2" presStyleIdx="0" presStyleCnt="1"/>
      <dgm:spPr/>
      <dgm:t>
        <a:bodyPr/>
        <a:lstStyle/>
        <a:p>
          <a:endParaRPr lang="es-ES"/>
        </a:p>
      </dgm:t>
    </dgm:pt>
    <dgm:pt modelId="{536CF3F9-3055-4ED2-AAB4-997AA0FD6B7C}" type="pres">
      <dgm:prSet presAssocID="{07913DA5-9346-47F9-B8D9-35FD61299E10}" presName="extraNode" presStyleLbl="node1" presStyleIdx="0" presStyleCnt="6"/>
      <dgm:spPr/>
    </dgm:pt>
    <dgm:pt modelId="{27DB4AEE-116C-42EB-9228-4B862E792404}" type="pres">
      <dgm:prSet presAssocID="{07913DA5-9346-47F9-B8D9-35FD61299E10}" presName="dstNode" presStyleLbl="node1" presStyleIdx="0" presStyleCnt="6"/>
      <dgm:spPr/>
    </dgm:pt>
    <dgm:pt modelId="{15ED51D8-0536-492A-80BE-F019725F6EFF}" type="pres">
      <dgm:prSet presAssocID="{FEA7A27A-E99D-4210-92EA-DC561BF3342A}" presName="text_1" presStyleLbl="node1" presStyleIdx="0" presStyleCnt="6">
        <dgm:presLayoutVars>
          <dgm:bulletEnabled val="1"/>
        </dgm:presLayoutVars>
      </dgm:prSet>
      <dgm:spPr/>
      <dgm:t>
        <a:bodyPr/>
        <a:lstStyle/>
        <a:p>
          <a:endParaRPr lang="es-ES"/>
        </a:p>
      </dgm:t>
    </dgm:pt>
    <dgm:pt modelId="{BF7F845B-7BFE-4D1D-8E37-426BF5BFF79F}" type="pres">
      <dgm:prSet presAssocID="{FEA7A27A-E99D-4210-92EA-DC561BF3342A}" presName="accent_1" presStyleCnt="0"/>
      <dgm:spPr/>
    </dgm:pt>
    <dgm:pt modelId="{632BD811-333C-4121-A415-174AAFA6383A}" type="pres">
      <dgm:prSet presAssocID="{FEA7A27A-E99D-4210-92EA-DC561BF3342A}" presName="accentRepeatNode" presStyleLbl="solidFgAcc1" presStyleIdx="0" presStyleCnt="6"/>
      <dgm:spPr/>
    </dgm:pt>
    <dgm:pt modelId="{7DDC50CE-3240-4341-9AB1-59D6BF80A30A}" type="pres">
      <dgm:prSet presAssocID="{CB6A3297-B9EB-457A-A513-6A41A3CE38EC}" presName="text_2" presStyleLbl="node1" presStyleIdx="1" presStyleCnt="6">
        <dgm:presLayoutVars>
          <dgm:bulletEnabled val="1"/>
        </dgm:presLayoutVars>
      </dgm:prSet>
      <dgm:spPr/>
      <dgm:t>
        <a:bodyPr/>
        <a:lstStyle/>
        <a:p>
          <a:endParaRPr lang="es-ES"/>
        </a:p>
      </dgm:t>
    </dgm:pt>
    <dgm:pt modelId="{9B9DFEBE-2296-4B00-93B2-3E9885FCB259}" type="pres">
      <dgm:prSet presAssocID="{CB6A3297-B9EB-457A-A513-6A41A3CE38EC}" presName="accent_2" presStyleCnt="0"/>
      <dgm:spPr/>
    </dgm:pt>
    <dgm:pt modelId="{11A73F1E-B6F0-41EF-A1A2-4764C8E98AC0}" type="pres">
      <dgm:prSet presAssocID="{CB6A3297-B9EB-457A-A513-6A41A3CE38EC}" presName="accentRepeatNode" presStyleLbl="solidFgAcc1" presStyleIdx="1" presStyleCnt="6"/>
      <dgm:spPr/>
    </dgm:pt>
    <dgm:pt modelId="{BA083578-C366-4C14-9B6D-6CDFB5324018}" type="pres">
      <dgm:prSet presAssocID="{2F9F6DC2-340A-432E-99B9-8D0A80DC9D47}" presName="text_3" presStyleLbl="node1" presStyleIdx="2" presStyleCnt="6">
        <dgm:presLayoutVars>
          <dgm:bulletEnabled val="1"/>
        </dgm:presLayoutVars>
      </dgm:prSet>
      <dgm:spPr/>
      <dgm:t>
        <a:bodyPr/>
        <a:lstStyle/>
        <a:p>
          <a:endParaRPr lang="es-ES"/>
        </a:p>
      </dgm:t>
    </dgm:pt>
    <dgm:pt modelId="{47800044-3D5F-4BDB-A9D2-581E8DC9B421}" type="pres">
      <dgm:prSet presAssocID="{2F9F6DC2-340A-432E-99B9-8D0A80DC9D47}" presName="accent_3" presStyleCnt="0"/>
      <dgm:spPr/>
    </dgm:pt>
    <dgm:pt modelId="{EC0DBF40-0176-4F25-8405-1E4C63C39150}" type="pres">
      <dgm:prSet presAssocID="{2F9F6DC2-340A-432E-99B9-8D0A80DC9D47}" presName="accentRepeatNode" presStyleLbl="solidFgAcc1" presStyleIdx="2" presStyleCnt="6"/>
      <dgm:spPr/>
    </dgm:pt>
    <dgm:pt modelId="{0A5FF70F-0A21-419F-B998-1F3E31EC8CF3}" type="pres">
      <dgm:prSet presAssocID="{73C5C7C4-2902-4A2D-BC29-BA88402A9DDF}" presName="text_4" presStyleLbl="node1" presStyleIdx="3" presStyleCnt="6">
        <dgm:presLayoutVars>
          <dgm:bulletEnabled val="1"/>
        </dgm:presLayoutVars>
      </dgm:prSet>
      <dgm:spPr/>
      <dgm:t>
        <a:bodyPr/>
        <a:lstStyle/>
        <a:p>
          <a:endParaRPr lang="es-ES"/>
        </a:p>
      </dgm:t>
    </dgm:pt>
    <dgm:pt modelId="{8B9B802D-EF02-4E4A-8562-64F57A651C3C}" type="pres">
      <dgm:prSet presAssocID="{73C5C7C4-2902-4A2D-BC29-BA88402A9DDF}" presName="accent_4" presStyleCnt="0"/>
      <dgm:spPr/>
    </dgm:pt>
    <dgm:pt modelId="{9BC25874-D83F-4F68-A12C-A887EC8D60FA}" type="pres">
      <dgm:prSet presAssocID="{73C5C7C4-2902-4A2D-BC29-BA88402A9DDF}" presName="accentRepeatNode" presStyleLbl="solidFgAcc1" presStyleIdx="3" presStyleCnt="6"/>
      <dgm:spPr/>
    </dgm:pt>
    <dgm:pt modelId="{CD4CF78F-5056-4679-A621-DFB9AEAA8BDB}" type="pres">
      <dgm:prSet presAssocID="{CCD057AE-BC3A-4FE3-BB0D-724BC83C88C5}" presName="text_5" presStyleLbl="node1" presStyleIdx="4" presStyleCnt="6" custScaleX="99153" custScaleY="154372">
        <dgm:presLayoutVars>
          <dgm:bulletEnabled val="1"/>
        </dgm:presLayoutVars>
      </dgm:prSet>
      <dgm:spPr/>
      <dgm:t>
        <a:bodyPr/>
        <a:lstStyle/>
        <a:p>
          <a:endParaRPr lang="es-ES"/>
        </a:p>
      </dgm:t>
    </dgm:pt>
    <dgm:pt modelId="{E5BB5DAC-EE80-421F-8DA7-CE0DEC488DA7}" type="pres">
      <dgm:prSet presAssocID="{CCD057AE-BC3A-4FE3-BB0D-724BC83C88C5}" presName="accent_5" presStyleCnt="0"/>
      <dgm:spPr/>
    </dgm:pt>
    <dgm:pt modelId="{E392DC1C-1148-456E-A09B-E00796957857}" type="pres">
      <dgm:prSet presAssocID="{CCD057AE-BC3A-4FE3-BB0D-724BC83C88C5}" presName="accentRepeatNode" presStyleLbl="solidFgAcc1" presStyleIdx="4" presStyleCnt="6"/>
      <dgm:spPr/>
    </dgm:pt>
    <dgm:pt modelId="{30D7C39A-15B8-403E-A8D3-04255566DB43}" type="pres">
      <dgm:prSet presAssocID="{FD739AD5-EA99-45AB-9F7C-16961CF9B414}" presName="text_6" presStyleLbl="node1" presStyleIdx="5" presStyleCnt="6">
        <dgm:presLayoutVars>
          <dgm:bulletEnabled val="1"/>
        </dgm:presLayoutVars>
      </dgm:prSet>
      <dgm:spPr/>
      <dgm:t>
        <a:bodyPr/>
        <a:lstStyle/>
        <a:p>
          <a:endParaRPr lang="es-ES"/>
        </a:p>
      </dgm:t>
    </dgm:pt>
    <dgm:pt modelId="{1FD65403-9F00-4AD1-B3F1-CD1CA90BAE44}" type="pres">
      <dgm:prSet presAssocID="{FD739AD5-EA99-45AB-9F7C-16961CF9B414}" presName="accent_6" presStyleCnt="0"/>
      <dgm:spPr/>
    </dgm:pt>
    <dgm:pt modelId="{D34FC2C3-DCBB-4863-B49D-0E38F7943FC9}" type="pres">
      <dgm:prSet presAssocID="{FD739AD5-EA99-45AB-9F7C-16961CF9B414}" presName="accentRepeatNode" presStyleLbl="solidFgAcc1" presStyleIdx="5" presStyleCnt="6"/>
      <dgm:spPr/>
    </dgm:pt>
  </dgm:ptLst>
  <dgm:cxnLst>
    <dgm:cxn modelId="{198822E1-26C1-4EC7-8A45-35BB4B0766DE}" type="presOf" srcId="{CCD057AE-BC3A-4FE3-BB0D-724BC83C88C5}" destId="{CD4CF78F-5056-4679-A621-DFB9AEAA8BDB}" srcOrd="0" destOrd="0" presId="urn:microsoft.com/office/officeart/2008/layout/VerticalCurvedList"/>
    <dgm:cxn modelId="{A069FECB-E5B0-43F8-AD53-AEC7B15257EB}" type="presOf" srcId="{07913DA5-9346-47F9-B8D9-35FD61299E10}" destId="{FACD05B7-E906-4A14-B41D-6BEF74DB2EE0}" srcOrd="0" destOrd="0" presId="urn:microsoft.com/office/officeart/2008/layout/VerticalCurvedList"/>
    <dgm:cxn modelId="{40E568ED-9055-445C-8EB1-79A4DEF20856}" type="presOf" srcId="{FEA7A27A-E99D-4210-92EA-DC561BF3342A}" destId="{15ED51D8-0536-492A-80BE-F019725F6EFF}" srcOrd="0" destOrd="0" presId="urn:microsoft.com/office/officeart/2008/layout/VerticalCurvedList"/>
    <dgm:cxn modelId="{09314EA2-77EC-4C83-B7B5-B9FBB783DAF1}" srcId="{07913DA5-9346-47F9-B8D9-35FD61299E10}" destId="{FD739AD5-EA99-45AB-9F7C-16961CF9B414}" srcOrd="5" destOrd="0" parTransId="{28E7ACA7-13F6-4C22-A585-536429E6662B}" sibTransId="{D72D7B14-A5B3-4227-B3DD-75B2B2732EC7}"/>
    <dgm:cxn modelId="{CEF27AC6-1F12-491D-90C3-85A027943C10}" srcId="{07913DA5-9346-47F9-B8D9-35FD61299E10}" destId="{FEA7A27A-E99D-4210-92EA-DC561BF3342A}" srcOrd="0" destOrd="0" parTransId="{FFA03FA4-998A-4334-BE7E-7A8CD723E296}" sibTransId="{1709118C-CA86-4627-9359-B474E927DB69}"/>
    <dgm:cxn modelId="{985660A5-7981-4721-9AF3-89CA267E95B2}" srcId="{07913DA5-9346-47F9-B8D9-35FD61299E10}" destId="{CB6A3297-B9EB-457A-A513-6A41A3CE38EC}" srcOrd="1" destOrd="0" parTransId="{2CE0AE1E-9738-4EBA-B092-BE5B1C5A577F}" sibTransId="{BD7A98B7-8E94-4372-AD52-930A856B6064}"/>
    <dgm:cxn modelId="{1726C1B4-1A64-4450-85C6-DF8AE54B23DC}" srcId="{07913DA5-9346-47F9-B8D9-35FD61299E10}" destId="{73C5C7C4-2902-4A2D-BC29-BA88402A9DDF}" srcOrd="3" destOrd="0" parTransId="{CBF46124-C478-4674-8041-DA36CECDF32C}" sibTransId="{746D54E1-43A9-4593-8496-B84F5A5D7CF4}"/>
    <dgm:cxn modelId="{CE0C9CBF-66D5-4EAD-ACC7-427849693730}" type="presOf" srcId="{1709118C-CA86-4627-9359-B474E927DB69}" destId="{C50E538B-D69E-4FB8-80ED-CC742A0390F6}" srcOrd="0" destOrd="0" presId="urn:microsoft.com/office/officeart/2008/layout/VerticalCurvedList"/>
    <dgm:cxn modelId="{03AFEC24-06CD-4737-B11B-386605849151}" srcId="{07913DA5-9346-47F9-B8D9-35FD61299E10}" destId="{2F9F6DC2-340A-432E-99B9-8D0A80DC9D47}" srcOrd="2" destOrd="0" parTransId="{366F57FB-249B-4346-A1CA-AE64A106A4CF}" sibTransId="{995063B8-2D6C-4176-917B-85196C240FA0}"/>
    <dgm:cxn modelId="{87CDD20E-EE40-49C4-9BE7-A6A9ABF04575}" type="presOf" srcId="{CB6A3297-B9EB-457A-A513-6A41A3CE38EC}" destId="{7DDC50CE-3240-4341-9AB1-59D6BF80A30A}" srcOrd="0" destOrd="0" presId="urn:microsoft.com/office/officeart/2008/layout/VerticalCurvedList"/>
    <dgm:cxn modelId="{1FB0CE18-1CEC-4666-A6AE-C6A44815753F}" type="presOf" srcId="{2F9F6DC2-340A-432E-99B9-8D0A80DC9D47}" destId="{BA083578-C366-4C14-9B6D-6CDFB5324018}" srcOrd="0" destOrd="0" presId="urn:microsoft.com/office/officeart/2008/layout/VerticalCurvedList"/>
    <dgm:cxn modelId="{06749238-C310-4102-A1A9-7D954F84895D}" type="presOf" srcId="{73C5C7C4-2902-4A2D-BC29-BA88402A9DDF}" destId="{0A5FF70F-0A21-419F-B998-1F3E31EC8CF3}" srcOrd="0" destOrd="0" presId="urn:microsoft.com/office/officeart/2008/layout/VerticalCurvedList"/>
    <dgm:cxn modelId="{B5611499-3432-43D3-90FC-0CBFFFDC9FF3}" srcId="{07913DA5-9346-47F9-B8D9-35FD61299E10}" destId="{CCD057AE-BC3A-4FE3-BB0D-724BC83C88C5}" srcOrd="4" destOrd="0" parTransId="{E63CB1B9-B52D-49BA-A4F9-F13BA94C720A}" sibTransId="{37928853-1C9E-455E-ACB0-15F16EC3B125}"/>
    <dgm:cxn modelId="{A642A72F-8D41-4979-A5FA-0434082660C1}" type="presOf" srcId="{FD739AD5-EA99-45AB-9F7C-16961CF9B414}" destId="{30D7C39A-15B8-403E-A8D3-04255566DB43}" srcOrd="0" destOrd="0" presId="urn:microsoft.com/office/officeart/2008/layout/VerticalCurvedList"/>
    <dgm:cxn modelId="{E29B785A-4191-40C0-B265-CD60445D9091}" type="presParOf" srcId="{FACD05B7-E906-4A14-B41D-6BEF74DB2EE0}" destId="{38785D49-E208-4756-A3DD-4E20435F9BF7}" srcOrd="0" destOrd="0" presId="urn:microsoft.com/office/officeart/2008/layout/VerticalCurvedList"/>
    <dgm:cxn modelId="{A170DB09-016A-45ED-9A49-BC236D221EAC}" type="presParOf" srcId="{38785D49-E208-4756-A3DD-4E20435F9BF7}" destId="{2EAB5FD5-71F7-46F9-98D9-077614C2DEF3}" srcOrd="0" destOrd="0" presId="urn:microsoft.com/office/officeart/2008/layout/VerticalCurvedList"/>
    <dgm:cxn modelId="{9AD87B50-AC1F-442A-A8C2-B2B68D76B64C}" type="presParOf" srcId="{2EAB5FD5-71F7-46F9-98D9-077614C2DEF3}" destId="{60F22B92-948E-486C-85FE-4DBCC44DAADE}" srcOrd="0" destOrd="0" presId="urn:microsoft.com/office/officeart/2008/layout/VerticalCurvedList"/>
    <dgm:cxn modelId="{CFE2AB7B-BC6D-42F0-AEA6-D17813E9C93A}" type="presParOf" srcId="{2EAB5FD5-71F7-46F9-98D9-077614C2DEF3}" destId="{C50E538B-D69E-4FB8-80ED-CC742A0390F6}" srcOrd="1" destOrd="0" presId="urn:microsoft.com/office/officeart/2008/layout/VerticalCurvedList"/>
    <dgm:cxn modelId="{154B52C7-54EA-4A29-ADE6-96A4483B68E5}" type="presParOf" srcId="{2EAB5FD5-71F7-46F9-98D9-077614C2DEF3}" destId="{536CF3F9-3055-4ED2-AAB4-997AA0FD6B7C}" srcOrd="2" destOrd="0" presId="urn:microsoft.com/office/officeart/2008/layout/VerticalCurvedList"/>
    <dgm:cxn modelId="{1BE722D4-B4E3-44B9-AB54-F459964A77E5}" type="presParOf" srcId="{2EAB5FD5-71F7-46F9-98D9-077614C2DEF3}" destId="{27DB4AEE-116C-42EB-9228-4B862E792404}" srcOrd="3" destOrd="0" presId="urn:microsoft.com/office/officeart/2008/layout/VerticalCurvedList"/>
    <dgm:cxn modelId="{2E0995AB-6B6E-40F0-B013-3698F828DD05}" type="presParOf" srcId="{38785D49-E208-4756-A3DD-4E20435F9BF7}" destId="{15ED51D8-0536-492A-80BE-F019725F6EFF}" srcOrd="1" destOrd="0" presId="urn:microsoft.com/office/officeart/2008/layout/VerticalCurvedList"/>
    <dgm:cxn modelId="{0B4DD9B6-858A-4A7C-9D69-6EC041FE5BFD}" type="presParOf" srcId="{38785D49-E208-4756-A3DD-4E20435F9BF7}" destId="{BF7F845B-7BFE-4D1D-8E37-426BF5BFF79F}" srcOrd="2" destOrd="0" presId="urn:microsoft.com/office/officeart/2008/layout/VerticalCurvedList"/>
    <dgm:cxn modelId="{C3D9B646-090D-4753-A89F-B62B64E4C9FC}" type="presParOf" srcId="{BF7F845B-7BFE-4D1D-8E37-426BF5BFF79F}" destId="{632BD811-333C-4121-A415-174AAFA6383A}" srcOrd="0" destOrd="0" presId="urn:microsoft.com/office/officeart/2008/layout/VerticalCurvedList"/>
    <dgm:cxn modelId="{D6235BE5-6923-425B-9A59-DCD842A61FD7}" type="presParOf" srcId="{38785D49-E208-4756-A3DD-4E20435F9BF7}" destId="{7DDC50CE-3240-4341-9AB1-59D6BF80A30A}" srcOrd="3" destOrd="0" presId="urn:microsoft.com/office/officeart/2008/layout/VerticalCurvedList"/>
    <dgm:cxn modelId="{ED8CBF92-4F77-4336-A609-6883E24523C8}" type="presParOf" srcId="{38785D49-E208-4756-A3DD-4E20435F9BF7}" destId="{9B9DFEBE-2296-4B00-93B2-3E9885FCB259}" srcOrd="4" destOrd="0" presId="urn:microsoft.com/office/officeart/2008/layout/VerticalCurvedList"/>
    <dgm:cxn modelId="{31695189-18B0-474B-AD4B-7EB9F47F43D1}" type="presParOf" srcId="{9B9DFEBE-2296-4B00-93B2-3E9885FCB259}" destId="{11A73F1E-B6F0-41EF-A1A2-4764C8E98AC0}" srcOrd="0" destOrd="0" presId="urn:microsoft.com/office/officeart/2008/layout/VerticalCurvedList"/>
    <dgm:cxn modelId="{03ABAC14-24C6-4108-BB2B-3494229EC4B2}" type="presParOf" srcId="{38785D49-E208-4756-A3DD-4E20435F9BF7}" destId="{BA083578-C366-4C14-9B6D-6CDFB5324018}" srcOrd="5" destOrd="0" presId="urn:microsoft.com/office/officeart/2008/layout/VerticalCurvedList"/>
    <dgm:cxn modelId="{8CF9FB19-A4FA-465E-8DB3-C5319ECD080C}" type="presParOf" srcId="{38785D49-E208-4756-A3DD-4E20435F9BF7}" destId="{47800044-3D5F-4BDB-A9D2-581E8DC9B421}" srcOrd="6" destOrd="0" presId="urn:microsoft.com/office/officeart/2008/layout/VerticalCurvedList"/>
    <dgm:cxn modelId="{F7A4827C-C01E-4533-9246-5669BC9F9A37}" type="presParOf" srcId="{47800044-3D5F-4BDB-A9D2-581E8DC9B421}" destId="{EC0DBF40-0176-4F25-8405-1E4C63C39150}" srcOrd="0" destOrd="0" presId="urn:microsoft.com/office/officeart/2008/layout/VerticalCurvedList"/>
    <dgm:cxn modelId="{128F1588-79A2-4CC2-AAE6-8E77B93A8B06}" type="presParOf" srcId="{38785D49-E208-4756-A3DD-4E20435F9BF7}" destId="{0A5FF70F-0A21-419F-B998-1F3E31EC8CF3}" srcOrd="7" destOrd="0" presId="urn:microsoft.com/office/officeart/2008/layout/VerticalCurvedList"/>
    <dgm:cxn modelId="{6D88F467-A5A0-4073-9943-D7FD1926EAFD}" type="presParOf" srcId="{38785D49-E208-4756-A3DD-4E20435F9BF7}" destId="{8B9B802D-EF02-4E4A-8562-64F57A651C3C}" srcOrd="8" destOrd="0" presId="urn:microsoft.com/office/officeart/2008/layout/VerticalCurvedList"/>
    <dgm:cxn modelId="{777508F3-B819-4663-816B-43B4A438157A}" type="presParOf" srcId="{8B9B802D-EF02-4E4A-8562-64F57A651C3C}" destId="{9BC25874-D83F-4F68-A12C-A887EC8D60FA}" srcOrd="0" destOrd="0" presId="urn:microsoft.com/office/officeart/2008/layout/VerticalCurvedList"/>
    <dgm:cxn modelId="{68CAB971-CE78-4A8A-83DB-769054CA8B9A}" type="presParOf" srcId="{38785D49-E208-4756-A3DD-4E20435F9BF7}" destId="{CD4CF78F-5056-4679-A621-DFB9AEAA8BDB}" srcOrd="9" destOrd="0" presId="urn:microsoft.com/office/officeart/2008/layout/VerticalCurvedList"/>
    <dgm:cxn modelId="{8FE9F1DD-18B8-4EDC-AD9C-81114AFCD9E6}" type="presParOf" srcId="{38785D49-E208-4756-A3DD-4E20435F9BF7}" destId="{E5BB5DAC-EE80-421F-8DA7-CE0DEC488DA7}" srcOrd="10" destOrd="0" presId="urn:microsoft.com/office/officeart/2008/layout/VerticalCurvedList"/>
    <dgm:cxn modelId="{7EA97A31-B9B7-4850-AF61-1C0D74D2826C}" type="presParOf" srcId="{E5BB5DAC-EE80-421F-8DA7-CE0DEC488DA7}" destId="{E392DC1C-1148-456E-A09B-E00796957857}" srcOrd="0" destOrd="0" presId="urn:microsoft.com/office/officeart/2008/layout/VerticalCurvedList"/>
    <dgm:cxn modelId="{352AAC06-408C-438C-9951-45AFB04975DE}" type="presParOf" srcId="{38785D49-E208-4756-A3DD-4E20435F9BF7}" destId="{30D7C39A-15B8-403E-A8D3-04255566DB43}" srcOrd="11" destOrd="0" presId="urn:microsoft.com/office/officeart/2008/layout/VerticalCurvedList"/>
    <dgm:cxn modelId="{7AD46159-0A4D-4646-8ABE-D5D39AF107D5}" type="presParOf" srcId="{38785D49-E208-4756-A3DD-4E20435F9BF7}" destId="{1FD65403-9F00-4AD1-B3F1-CD1CA90BAE44}" srcOrd="12" destOrd="0" presId="urn:microsoft.com/office/officeart/2008/layout/VerticalCurvedList"/>
    <dgm:cxn modelId="{8452BA85-876E-4D00-B6B2-15338ECB1F11}" type="presParOf" srcId="{1FD65403-9F00-4AD1-B3F1-CD1CA90BAE44}" destId="{D34FC2C3-DCBB-4863-B49D-0E38F7943F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D7BD-8F2F-4707-B8DE-50519706526E}">
      <dsp:nvSpPr>
        <dsp:cNvPr id="0" name=""/>
        <dsp:cNvSpPr/>
      </dsp:nvSpPr>
      <dsp:spPr>
        <a:xfrm rot="10800000">
          <a:off x="1248175" y="1240"/>
          <a:ext cx="4102160" cy="85969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03" tIns="64770" rIns="120904" bIns="64770" numCol="1" spcCol="1270" anchor="ctr" anchorCtr="0">
          <a:noAutofit/>
        </a:bodyPr>
        <a:lstStyle/>
        <a:p>
          <a:pPr lvl="0" algn="ctr" defTabSz="755650">
            <a:lnSpc>
              <a:spcPct val="90000"/>
            </a:lnSpc>
            <a:spcBef>
              <a:spcPct val="0"/>
            </a:spcBef>
            <a:spcAft>
              <a:spcPct val="35000"/>
            </a:spcAft>
          </a:pPr>
          <a:r>
            <a:rPr lang="es-CO" sz="1700" kern="1200" dirty="0"/>
            <a:t>Diagnóstico de la movilidad en América Latina</a:t>
          </a:r>
        </a:p>
      </dsp:txBody>
      <dsp:txXfrm rot="10800000">
        <a:off x="1463099" y="1240"/>
        <a:ext cx="3887236" cy="859697"/>
      </dsp:txXfrm>
    </dsp:sp>
    <dsp:sp modelId="{BB281C1B-AD2C-4DE6-9E5C-A648B7CEC723}">
      <dsp:nvSpPr>
        <dsp:cNvPr id="0" name=""/>
        <dsp:cNvSpPr/>
      </dsp:nvSpPr>
      <dsp:spPr>
        <a:xfrm>
          <a:off x="818326" y="1240"/>
          <a:ext cx="859697" cy="85969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CFC9CD-CE51-418B-9F67-0752F4F75B39}">
      <dsp:nvSpPr>
        <dsp:cNvPr id="0" name=""/>
        <dsp:cNvSpPr/>
      </dsp:nvSpPr>
      <dsp:spPr>
        <a:xfrm rot="10800000">
          <a:off x="1248175" y="1117563"/>
          <a:ext cx="4102160" cy="859697"/>
        </a:xfrm>
        <a:prstGeom prst="homePlat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03" tIns="64770" rIns="120904" bIns="64770" numCol="1" spcCol="1270" anchor="ctr" anchorCtr="0">
          <a:noAutofit/>
        </a:bodyPr>
        <a:lstStyle/>
        <a:p>
          <a:pPr lvl="0" algn="ctr" defTabSz="755650">
            <a:lnSpc>
              <a:spcPct val="90000"/>
            </a:lnSpc>
            <a:spcBef>
              <a:spcPct val="0"/>
            </a:spcBef>
            <a:spcAft>
              <a:spcPct val="35000"/>
            </a:spcAft>
          </a:pPr>
          <a:r>
            <a:rPr lang="es-CO" sz="1700" kern="1200" dirty="0"/>
            <a:t>Socialización de la agenda del proyecto: grupos focales </a:t>
          </a:r>
        </a:p>
      </dsp:txBody>
      <dsp:txXfrm rot="10800000">
        <a:off x="1463099" y="1117563"/>
        <a:ext cx="3887236" cy="859697"/>
      </dsp:txXfrm>
    </dsp:sp>
    <dsp:sp modelId="{7D48FBE2-B91E-4F25-AADF-EA199A8A8FA1}">
      <dsp:nvSpPr>
        <dsp:cNvPr id="0" name=""/>
        <dsp:cNvSpPr/>
      </dsp:nvSpPr>
      <dsp:spPr>
        <a:xfrm>
          <a:off x="818326" y="1117563"/>
          <a:ext cx="859697" cy="85969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DE6BB-B668-4A52-AA09-E45C943E6B44}">
      <dsp:nvSpPr>
        <dsp:cNvPr id="0" name=""/>
        <dsp:cNvSpPr/>
      </dsp:nvSpPr>
      <dsp:spPr>
        <a:xfrm rot="10800000">
          <a:off x="1248175" y="2233887"/>
          <a:ext cx="4102160" cy="859697"/>
        </a:xfrm>
        <a:prstGeom prst="homePlat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03" tIns="64770" rIns="120904" bIns="64770" numCol="1" spcCol="1270" anchor="ctr" anchorCtr="0">
          <a:noAutofit/>
        </a:bodyPr>
        <a:lstStyle/>
        <a:p>
          <a:pPr lvl="0" algn="ctr" defTabSz="755650">
            <a:lnSpc>
              <a:spcPct val="90000"/>
            </a:lnSpc>
            <a:spcBef>
              <a:spcPct val="0"/>
            </a:spcBef>
            <a:spcAft>
              <a:spcPct val="35000"/>
            </a:spcAft>
          </a:pPr>
          <a:r>
            <a:rPr lang="es-CO" sz="1700" kern="1200" dirty="0"/>
            <a:t>Visitas de estudio a socios europeos </a:t>
          </a:r>
        </a:p>
      </dsp:txBody>
      <dsp:txXfrm rot="10800000">
        <a:off x="1463099" y="2233887"/>
        <a:ext cx="3887236" cy="859697"/>
      </dsp:txXfrm>
    </dsp:sp>
    <dsp:sp modelId="{0C3BB80B-1DEE-418C-89F5-2C20024B1405}">
      <dsp:nvSpPr>
        <dsp:cNvPr id="0" name=""/>
        <dsp:cNvSpPr/>
      </dsp:nvSpPr>
      <dsp:spPr>
        <a:xfrm>
          <a:off x="818326" y="2233887"/>
          <a:ext cx="859697" cy="85969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7069A7-6ED6-4859-B840-E42F02042BE4}">
      <dsp:nvSpPr>
        <dsp:cNvPr id="0" name=""/>
        <dsp:cNvSpPr/>
      </dsp:nvSpPr>
      <dsp:spPr>
        <a:xfrm rot="10800000">
          <a:off x="1248175" y="3350210"/>
          <a:ext cx="4102160" cy="859697"/>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03" tIns="64770" rIns="120904" bIns="64770" numCol="1" spcCol="1270" anchor="ctr" anchorCtr="0">
          <a:noAutofit/>
        </a:bodyPr>
        <a:lstStyle/>
        <a:p>
          <a:pPr lvl="0" algn="ctr" defTabSz="755650">
            <a:lnSpc>
              <a:spcPct val="90000"/>
            </a:lnSpc>
            <a:spcBef>
              <a:spcPct val="0"/>
            </a:spcBef>
            <a:spcAft>
              <a:spcPct val="35000"/>
            </a:spcAft>
          </a:pPr>
          <a:r>
            <a:rPr lang="es-CO" sz="1700" kern="1200" dirty="0"/>
            <a:t>Socialización de resultados de la guía con universidades socias del proyecto</a:t>
          </a:r>
        </a:p>
      </dsp:txBody>
      <dsp:txXfrm rot="10800000">
        <a:off x="1463099" y="3350210"/>
        <a:ext cx="3887236" cy="859697"/>
      </dsp:txXfrm>
    </dsp:sp>
    <dsp:sp modelId="{C3DBBCFE-CE33-471D-90B2-332DAA0868D9}">
      <dsp:nvSpPr>
        <dsp:cNvPr id="0" name=""/>
        <dsp:cNvSpPr/>
      </dsp:nvSpPr>
      <dsp:spPr>
        <a:xfrm>
          <a:off x="818326" y="3350210"/>
          <a:ext cx="859697" cy="85969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E538B-D69E-4FB8-80ED-CC742A0390F6}">
      <dsp:nvSpPr>
        <dsp:cNvPr id="0" name=""/>
        <dsp:cNvSpPr/>
      </dsp:nvSpPr>
      <dsp:spPr>
        <a:xfrm>
          <a:off x="-4926813" y="-754953"/>
          <a:ext cx="5867775" cy="5867775"/>
        </a:xfrm>
        <a:prstGeom prst="blockArc">
          <a:avLst>
            <a:gd name="adj1" fmla="val 18900000"/>
            <a:gd name="adj2" fmla="val 2700000"/>
            <a:gd name="adj3" fmla="val 36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ED51D8-0536-492A-80BE-F019725F6EFF}">
      <dsp:nvSpPr>
        <dsp:cNvPr id="0" name=""/>
        <dsp:cNvSpPr/>
      </dsp:nvSpPr>
      <dsp:spPr>
        <a:xfrm>
          <a:off x="351119" y="229485"/>
          <a:ext cx="8565289" cy="4587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170" tIns="45720" rIns="45720" bIns="45720" numCol="1" spcCol="1270" anchor="ctr" anchorCtr="0">
          <a:noAutofit/>
        </a:bodyPr>
        <a:lstStyle/>
        <a:p>
          <a:pPr lvl="0" algn="l" defTabSz="800100">
            <a:lnSpc>
              <a:spcPct val="90000"/>
            </a:lnSpc>
            <a:spcBef>
              <a:spcPct val="0"/>
            </a:spcBef>
            <a:spcAft>
              <a:spcPct val="35000"/>
            </a:spcAft>
          </a:pPr>
          <a:r>
            <a:rPr lang="es-CO" sz="1800" kern="1200" dirty="0"/>
            <a:t>Superar la lógica de verificar indicadores, para reflexionar cómo la universidad alcanza sus objetivos estratégicos a través de estos impactos. </a:t>
          </a:r>
        </a:p>
      </dsp:txBody>
      <dsp:txXfrm>
        <a:off x="351119" y="229485"/>
        <a:ext cx="8565289" cy="458796"/>
      </dsp:txXfrm>
    </dsp:sp>
    <dsp:sp modelId="{632BD811-333C-4121-A415-174AAFA6383A}">
      <dsp:nvSpPr>
        <dsp:cNvPr id="0" name=""/>
        <dsp:cNvSpPr/>
      </dsp:nvSpPr>
      <dsp:spPr>
        <a:xfrm>
          <a:off x="64371" y="172135"/>
          <a:ext cx="573495" cy="57349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C50CE-3240-4341-9AB1-59D6BF80A30A}">
      <dsp:nvSpPr>
        <dsp:cNvPr id="0" name=""/>
        <dsp:cNvSpPr/>
      </dsp:nvSpPr>
      <dsp:spPr>
        <a:xfrm>
          <a:off x="728510" y="917592"/>
          <a:ext cx="8187898" cy="458796"/>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170" tIns="45720" rIns="45720" bIns="45720" numCol="1" spcCol="1270" anchor="ctr" anchorCtr="0">
          <a:noAutofit/>
        </a:bodyPr>
        <a:lstStyle/>
        <a:p>
          <a:pPr lvl="0" algn="l" defTabSz="800100">
            <a:lnSpc>
              <a:spcPct val="90000"/>
            </a:lnSpc>
            <a:spcBef>
              <a:spcPct val="0"/>
            </a:spcBef>
            <a:spcAft>
              <a:spcPct val="35000"/>
            </a:spcAft>
          </a:pPr>
          <a:r>
            <a:rPr lang="es-CO" sz="1800" kern="1200" dirty="0"/>
            <a:t>El modelo del manual corresponderá a un diseño propio que suma la diversidad de los sistemas universitarios latinoamericanos, con altos niveles de flexibilidad </a:t>
          </a:r>
        </a:p>
      </dsp:txBody>
      <dsp:txXfrm>
        <a:off x="728510" y="917592"/>
        <a:ext cx="8187898" cy="458796"/>
      </dsp:txXfrm>
    </dsp:sp>
    <dsp:sp modelId="{11A73F1E-B6F0-41EF-A1A2-4764C8E98AC0}">
      <dsp:nvSpPr>
        <dsp:cNvPr id="0" name=""/>
        <dsp:cNvSpPr/>
      </dsp:nvSpPr>
      <dsp:spPr>
        <a:xfrm>
          <a:off x="441762" y="860243"/>
          <a:ext cx="573495" cy="573495"/>
        </a:xfrm>
        <a:prstGeom prst="ellipse">
          <a:avLst/>
        </a:prstGeom>
        <a:solidFill>
          <a:schemeClr val="lt1">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083578-C366-4C14-9B6D-6CDFB5324018}">
      <dsp:nvSpPr>
        <dsp:cNvPr id="0" name=""/>
        <dsp:cNvSpPr/>
      </dsp:nvSpPr>
      <dsp:spPr>
        <a:xfrm>
          <a:off x="901082" y="1605700"/>
          <a:ext cx="8015326" cy="458796"/>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170" tIns="45720" rIns="45720" bIns="45720" numCol="1" spcCol="1270" anchor="ctr" anchorCtr="0">
          <a:noAutofit/>
        </a:bodyPr>
        <a:lstStyle/>
        <a:p>
          <a:pPr lvl="0" algn="l" defTabSz="800100">
            <a:lnSpc>
              <a:spcPct val="90000"/>
            </a:lnSpc>
            <a:spcBef>
              <a:spcPct val="0"/>
            </a:spcBef>
            <a:spcAft>
              <a:spcPct val="35000"/>
            </a:spcAft>
          </a:pPr>
          <a:r>
            <a:rPr lang="es-CO" sz="1800" kern="1200" dirty="0"/>
            <a:t>Debe haber un foco en la calidad de la internacionalización, a partir de los objetivos estratégicos de las propias IES (indicadores y reflexiones propias)</a:t>
          </a:r>
        </a:p>
      </dsp:txBody>
      <dsp:txXfrm>
        <a:off x="901082" y="1605700"/>
        <a:ext cx="8015326" cy="458796"/>
      </dsp:txXfrm>
    </dsp:sp>
    <dsp:sp modelId="{EC0DBF40-0176-4F25-8405-1E4C63C39150}">
      <dsp:nvSpPr>
        <dsp:cNvPr id="0" name=""/>
        <dsp:cNvSpPr/>
      </dsp:nvSpPr>
      <dsp:spPr>
        <a:xfrm>
          <a:off x="614334" y="1548350"/>
          <a:ext cx="573495" cy="573495"/>
        </a:xfrm>
        <a:prstGeom prst="ellipse">
          <a:avLst/>
        </a:prstGeom>
        <a:solidFill>
          <a:schemeClr val="lt1">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FF70F-0A21-419F-B998-1F3E31EC8CF3}">
      <dsp:nvSpPr>
        <dsp:cNvPr id="0" name=""/>
        <dsp:cNvSpPr/>
      </dsp:nvSpPr>
      <dsp:spPr>
        <a:xfrm>
          <a:off x="901082" y="2293372"/>
          <a:ext cx="8015326" cy="458796"/>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170" tIns="45720" rIns="45720" bIns="45720" numCol="1" spcCol="1270" anchor="ctr" anchorCtr="0">
          <a:noAutofit/>
        </a:bodyPr>
        <a:lstStyle/>
        <a:p>
          <a:pPr lvl="0" algn="l" defTabSz="800100">
            <a:lnSpc>
              <a:spcPct val="90000"/>
            </a:lnSpc>
            <a:spcBef>
              <a:spcPct val="0"/>
            </a:spcBef>
            <a:spcAft>
              <a:spcPct val="35000"/>
            </a:spcAft>
          </a:pPr>
          <a:r>
            <a:rPr lang="es-CO" sz="1800" kern="1200" dirty="0"/>
            <a:t>El manual propondrá estrategias simples y claras para que operen los programas</a:t>
          </a:r>
        </a:p>
      </dsp:txBody>
      <dsp:txXfrm>
        <a:off x="901082" y="2293372"/>
        <a:ext cx="8015326" cy="458796"/>
      </dsp:txXfrm>
    </dsp:sp>
    <dsp:sp modelId="{9BC25874-D83F-4F68-A12C-A887EC8D60FA}">
      <dsp:nvSpPr>
        <dsp:cNvPr id="0" name=""/>
        <dsp:cNvSpPr/>
      </dsp:nvSpPr>
      <dsp:spPr>
        <a:xfrm>
          <a:off x="614334" y="2236022"/>
          <a:ext cx="573495" cy="573495"/>
        </a:xfrm>
        <a:prstGeom prst="ellipse">
          <a:avLst/>
        </a:prstGeom>
        <a:solidFill>
          <a:schemeClr val="lt1">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CF78F-5056-4679-A621-DFB9AEAA8BDB}">
      <dsp:nvSpPr>
        <dsp:cNvPr id="0" name=""/>
        <dsp:cNvSpPr/>
      </dsp:nvSpPr>
      <dsp:spPr>
        <a:xfrm>
          <a:off x="763186" y="2856751"/>
          <a:ext cx="8118546" cy="708253"/>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170" tIns="45720" rIns="45720" bIns="45720" numCol="1" spcCol="1270" anchor="ctr" anchorCtr="0">
          <a:noAutofit/>
        </a:bodyPr>
        <a:lstStyle/>
        <a:p>
          <a:pPr lvl="0" algn="l" defTabSz="800100">
            <a:lnSpc>
              <a:spcPct val="90000"/>
            </a:lnSpc>
            <a:spcBef>
              <a:spcPct val="0"/>
            </a:spcBef>
            <a:spcAft>
              <a:spcPct val="35000"/>
            </a:spcAft>
          </a:pPr>
          <a:r>
            <a:rPr lang="es-CO" sz="1800" kern="1200" dirty="0"/>
            <a:t>Las asociaciones y las redes estarán en mejores condiciones para monitorear colectivamente la movilidad interna de América Latina de diferentes tipos, evaluando su extensión e impacto</a:t>
          </a:r>
        </a:p>
      </dsp:txBody>
      <dsp:txXfrm>
        <a:off x="763186" y="2856751"/>
        <a:ext cx="8118546" cy="708253"/>
      </dsp:txXfrm>
    </dsp:sp>
    <dsp:sp modelId="{E392DC1C-1148-456E-A09B-E00796957857}">
      <dsp:nvSpPr>
        <dsp:cNvPr id="0" name=""/>
        <dsp:cNvSpPr/>
      </dsp:nvSpPr>
      <dsp:spPr>
        <a:xfrm>
          <a:off x="441762" y="2924130"/>
          <a:ext cx="573495" cy="573495"/>
        </a:xfrm>
        <a:prstGeom prst="ellipse">
          <a:avLst/>
        </a:prstGeom>
        <a:solidFill>
          <a:schemeClr val="lt1">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D7C39A-15B8-403E-A8D3-04255566DB43}">
      <dsp:nvSpPr>
        <dsp:cNvPr id="0" name=""/>
        <dsp:cNvSpPr/>
      </dsp:nvSpPr>
      <dsp:spPr>
        <a:xfrm>
          <a:off x="351119" y="3669587"/>
          <a:ext cx="8565289" cy="45879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170" tIns="45720" rIns="45720" bIns="45720" numCol="1" spcCol="1270" anchor="ctr" anchorCtr="0">
          <a:noAutofit/>
        </a:bodyPr>
        <a:lstStyle/>
        <a:p>
          <a:pPr lvl="0" algn="l" defTabSz="800100">
            <a:lnSpc>
              <a:spcPct val="90000"/>
            </a:lnSpc>
            <a:spcBef>
              <a:spcPct val="0"/>
            </a:spcBef>
            <a:spcAft>
              <a:spcPct val="35000"/>
            </a:spcAft>
          </a:pPr>
          <a:r>
            <a:rPr lang="es-CO" sz="1800" kern="1200" dirty="0"/>
            <a:t>Se busca ampliar la movilidad más allá del pregrado. Hacia la investigación y otros ámbitos</a:t>
          </a:r>
        </a:p>
      </dsp:txBody>
      <dsp:txXfrm>
        <a:off x="351119" y="3669587"/>
        <a:ext cx="8565289" cy="458796"/>
      </dsp:txXfrm>
    </dsp:sp>
    <dsp:sp modelId="{D34FC2C3-DCBB-4863-B49D-0E38F7943FC9}">
      <dsp:nvSpPr>
        <dsp:cNvPr id="0" name=""/>
        <dsp:cNvSpPr/>
      </dsp:nvSpPr>
      <dsp:spPr>
        <a:xfrm>
          <a:off x="64371" y="3612237"/>
          <a:ext cx="573495" cy="573495"/>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CD393-966B-4145-B2E6-1EF050CE6E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C5FF5BD-220B-4F2F-8D4A-1DEA2672B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098EDDF-0AAD-468B-A4BC-98263A59A5BD}"/>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5" name="Marcador de pie de página 4">
            <a:extLst>
              <a:ext uri="{FF2B5EF4-FFF2-40B4-BE49-F238E27FC236}">
                <a16:creationId xmlns:a16="http://schemas.microsoft.com/office/drawing/2014/main" id="{22820BC2-559C-4236-915A-474016BA7B1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D7FB9F2-30F5-4FE2-BACC-616B17C85504}"/>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268443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3A50B-849C-42B7-B88C-3132C539C35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2F33BB-D5A3-4333-BA04-8358EB5E97A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A0A58ED-B90C-4B92-B399-C05C75AC1317}"/>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5" name="Marcador de pie de página 4">
            <a:extLst>
              <a:ext uri="{FF2B5EF4-FFF2-40B4-BE49-F238E27FC236}">
                <a16:creationId xmlns:a16="http://schemas.microsoft.com/office/drawing/2014/main" id="{99A0D1E2-72F3-463E-992D-5891D8D2178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203675F-AC1B-43FD-84BC-F1FDF41039DB}"/>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176370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811BF3-9734-4DC8-8375-53C690BF25D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EE77E1A-4976-4CD8-8C75-F2F3E597EB0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784F95-3A53-4A1F-8229-2496637649AD}"/>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5" name="Marcador de pie de página 4">
            <a:extLst>
              <a:ext uri="{FF2B5EF4-FFF2-40B4-BE49-F238E27FC236}">
                <a16:creationId xmlns:a16="http://schemas.microsoft.com/office/drawing/2014/main" id="{79EDFFFB-3A95-48DD-96CF-AF139911333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76A3670-63FE-4332-AC0D-21DE36F8C1C7}"/>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323237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DAFD2-CE4F-44C3-A28C-94C71D46A9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75D112A-79EF-4AF7-A68F-167E586E9A7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2ADB1C-609A-4D26-9776-C80B1E34A970}"/>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5" name="Marcador de pie de página 4">
            <a:extLst>
              <a:ext uri="{FF2B5EF4-FFF2-40B4-BE49-F238E27FC236}">
                <a16:creationId xmlns:a16="http://schemas.microsoft.com/office/drawing/2014/main" id="{0154E699-20D8-4F35-8160-37DB6A9F97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98D421A-410F-44FD-9F59-D4DA2FEB3B99}"/>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102594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390FC-93FE-4A6D-B414-841D44068A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98D4C84-0019-4B36-A9CC-4D0E93C0C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CF088C0-5D64-430A-A7C0-44BB6F8EB5B5}"/>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5" name="Marcador de pie de página 4">
            <a:extLst>
              <a:ext uri="{FF2B5EF4-FFF2-40B4-BE49-F238E27FC236}">
                <a16:creationId xmlns:a16="http://schemas.microsoft.com/office/drawing/2014/main" id="{64A3BEA1-B062-4BDC-AA43-8BF86754349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F3C88B-27C5-4634-AB30-329B63EF8E4A}"/>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62675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720CA-4E0F-40BF-85F7-CD847519267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CFE98B-6E01-495F-B5E7-30B9F0E836F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784F5C9-866E-4ABD-995F-7FAC0577AB6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115286C-3DDC-4974-BB20-DD6E019F437B}"/>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6" name="Marcador de pie de página 5">
            <a:extLst>
              <a:ext uri="{FF2B5EF4-FFF2-40B4-BE49-F238E27FC236}">
                <a16:creationId xmlns:a16="http://schemas.microsoft.com/office/drawing/2014/main" id="{0BC78932-A18C-4126-8F1C-EE3B0DE8FE8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F492DAB-1C16-470F-B107-5627F23035EC}"/>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160796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7313F-7D38-4549-A69E-C4C1F88B0EB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F4B783F-8A69-4E22-8FD5-281B1CD19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0A621EC-2FC6-446A-8331-C822F7B05B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860B5F-6847-4D26-A44B-B1054FD2E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A276599-253B-4E7B-AB8A-E5B113D549E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663B848-3DF8-4A2B-B7F0-70617A379123}"/>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8" name="Marcador de pie de página 7">
            <a:extLst>
              <a:ext uri="{FF2B5EF4-FFF2-40B4-BE49-F238E27FC236}">
                <a16:creationId xmlns:a16="http://schemas.microsoft.com/office/drawing/2014/main" id="{E0CCB930-5E11-4CC9-9C48-F9EC6522D04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1E957448-290F-4ED4-B387-5D8F8C395E58}"/>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262199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D535A9-07DC-443E-AC4E-91BA716DDE8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72DBDFB-431E-4FFE-8B72-FFA463938BE7}"/>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4" name="Marcador de pie de página 3">
            <a:extLst>
              <a:ext uri="{FF2B5EF4-FFF2-40B4-BE49-F238E27FC236}">
                <a16:creationId xmlns:a16="http://schemas.microsoft.com/office/drawing/2014/main" id="{72894FDD-DFCC-4424-A1C6-AA0A7BBF184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B2C90DA-87EC-423D-BCC9-69083790CBA8}"/>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394305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D2ABF86-FCD7-418C-A496-6B4BF606B4CD}"/>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3" name="Marcador de pie de página 2">
            <a:extLst>
              <a:ext uri="{FF2B5EF4-FFF2-40B4-BE49-F238E27FC236}">
                <a16:creationId xmlns:a16="http://schemas.microsoft.com/office/drawing/2014/main" id="{08B809D8-DAB6-4BF6-89B3-E0053D9CB45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D2E7238-0A3B-4623-9622-4A16F882A020}"/>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97380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F7E4A-F983-42FF-9AD1-A9C4A3AC63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75E51C1-2A06-43F8-9354-6A5024D52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EAE4FB4-AA98-4C2F-BCF5-CC6EA52F8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AAC73CD-441A-4EBC-AEEA-87B6E00D1F25}"/>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6" name="Marcador de pie de página 5">
            <a:extLst>
              <a:ext uri="{FF2B5EF4-FFF2-40B4-BE49-F238E27FC236}">
                <a16:creationId xmlns:a16="http://schemas.microsoft.com/office/drawing/2014/main" id="{22DC5AA3-EDE6-4872-909F-A2B4983CDAF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962E82-F8AA-4CB6-908C-A45EBC1D0BC7}"/>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142895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071E7-3AE9-477B-8F6F-2CF1C8BAB8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744A84B-66E5-4D0E-9FDB-B317ED8E0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7E5EAAB-F8AD-4763-B54B-BE8E3641D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3A18C76-B3B1-449E-BCBE-9CC5D0947567}"/>
              </a:ext>
            </a:extLst>
          </p:cNvPr>
          <p:cNvSpPr>
            <a:spLocks noGrp="1"/>
          </p:cNvSpPr>
          <p:nvPr>
            <p:ph type="dt" sz="half" idx="10"/>
          </p:nvPr>
        </p:nvSpPr>
        <p:spPr/>
        <p:txBody>
          <a:bodyPr/>
          <a:lstStyle/>
          <a:p>
            <a:fld id="{504E76E0-F644-4FE0-A114-FDD58EC1B8E9}" type="datetimeFigureOut">
              <a:rPr lang="es-CO" smtClean="0"/>
              <a:pPr/>
              <a:t>06/03/2019</a:t>
            </a:fld>
            <a:endParaRPr lang="es-CO"/>
          </a:p>
        </p:txBody>
      </p:sp>
      <p:sp>
        <p:nvSpPr>
          <p:cNvPr id="6" name="Marcador de pie de página 5">
            <a:extLst>
              <a:ext uri="{FF2B5EF4-FFF2-40B4-BE49-F238E27FC236}">
                <a16:creationId xmlns:a16="http://schemas.microsoft.com/office/drawing/2014/main" id="{3B54F2CB-0982-4B32-8B69-B92FCA4C199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1BE010A-F2CB-4977-946E-815C64A890CB}"/>
              </a:ext>
            </a:extLst>
          </p:cNvPr>
          <p:cNvSpPr>
            <a:spLocks noGrp="1"/>
          </p:cNvSpPr>
          <p:nvPr>
            <p:ph type="sldNum" sz="quarter" idx="12"/>
          </p:nvPr>
        </p:nvSpPr>
        <p:spPr/>
        <p:txBody>
          <a:bodyPr/>
          <a:lstStyle/>
          <a:p>
            <a:fld id="{20446920-2866-49A8-B7D7-BC4A94F198EF}" type="slidenum">
              <a:rPr lang="es-CO" smtClean="0"/>
              <a:pPr/>
              <a:t>‹Nº›</a:t>
            </a:fld>
            <a:endParaRPr lang="es-CO"/>
          </a:p>
        </p:txBody>
      </p:sp>
    </p:spTree>
    <p:extLst>
      <p:ext uri="{BB962C8B-B14F-4D97-AF65-F5344CB8AC3E}">
        <p14:creationId xmlns:p14="http://schemas.microsoft.com/office/powerpoint/2010/main" val="208089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FB3D4A-3B13-42C5-8D5B-886E54D9B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822E90A-6081-4C30-9539-5CB561489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BCCA7EF-15A7-40A0-A256-10B6611B4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E76E0-F644-4FE0-A114-FDD58EC1B8E9}" type="datetimeFigureOut">
              <a:rPr lang="es-CO" smtClean="0"/>
              <a:pPr/>
              <a:t>06/03/2019</a:t>
            </a:fld>
            <a:endParaRPr lang="es-CO"/>
          </a:p>
        </p:txBody>
      </p:sp>
      <p:sp>
        <p:nvSpPr>
          <p:cNvPr id="5" name="Marcador de pie de página 4">
            <a:extLst>
              <a:ext uri="{FF2B5EF4-FFF2-40B4-BE49-F238E27FC236}">
                <a16:creationId xmlns:a16="http://schemas.microsoft.com/office/drawing/2014/main" id="{AE42AE49-2486-4278-BA42-869FF4D425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8726DE1-00C9-4942-A78D-9E119F016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6920-2866-49A8-B7D7-BC4A94F198EF}" type="slidenum">
              <a:rPr lang="es-CO" smtClean="0"/>
              <a:pPr/>
              <a:t>‹Nº›</a:t>
            </a:fld>
            <a:endParaRPr lang="es-CO"/>
          </a:p>
        </p:txBody>
      </p:sp>
    </p:spTree>
    <p:extLst>
      <p:ext uri="{BB962C8B-B14F-4D97-AF65-F5344CB8AC3E}">
        <p14:creationId xmlns:p14="http://schemas.microsoft.com/office/powerpoint/2010/main" val="3545968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7.svg"/></Relationships>
</file>

<file path=ppt/slides/_rels/slide13.xml.rels><?xml version="1.0" encoding="UTF-8" standalone="yes"?>
<Relationships xmlns="http://schemas.openxmlformats.org/package/2006/relationships"><Relationship Id="rId3" Type="http://schemas.openxmlformats.org/officeDocument/2006/relationships/hyperlink" Target="mailto:internacional@ascun.org.co"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jpeg"/><Relationship Id="rId21" Type="http://schemas.openxmlformats.org/officeDocument/2006/relationships/image" Target="../media/image38.pn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jpeg"/><Relationship Id="rId2" Type="http://schemas.openxmlformats.org/officeDocument/2006/relationships/image" Target="../media/image19.jpe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24" Type="http://schemas.openxmlformats.org/officeDocument/2006/relationships/image" Target="../media/image41.jpe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gif"/><Relationship Id="rId28" Type="http://schemas.openxmlformats.org/officeDocument/2006/relationships/image" Target="../media/image45.jpe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png"/><Relationship Id="rId22" Type="http://schemas.openxmlformats.org/officeDocument/2006/relationships/image" Target="../media/image39.jpeg"/><Relationship Id="rId27" Type="http://schemas.openxmlformats.org/officeDocument/2006/relationships/image" Target="../media/image44.png"/><Relationship Id="rId30"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image" Target="../media/image60.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3.png"/><Relationship Id="rId18" Type="http://schemas.openxmlformats.org/officeDocument/2006/relationships/image" Target="../media/image62.sv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56.svg"/><Relationship Id="rId17" Type="http://schemas.openxmlformats.org/officeDocument/2006/relationships/image" Target="../media/image54.png"/><Relationship Id="rId2" Type="http://schemas.openxmlformats.org/officeDocument/2006/relationships/image" Target="../media/image1.png"/><Relationship Id="rId16" Type="http://schemas.openxmlformats.org/officeDocument/2006/relationships/image" Target="../media/image60.sv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47.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1.png"/><Relationship Id="rId14" Type="http://schemas.openxmlformats.org/officeDocument/2006/relationships/image" Target="../media/image58.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27E4D3-ED0A-40B7-B085-C747F80CC105}"/>
              </a:ext>
            </a:extLst>
          </p:cNvPr>
          <p:cNvSpPr txBox="1"/>
          <p:nvPr/>
        </p:nvSpPr>
        <p:spPr>
          <a:xfrm>
            <a:off x="6744182" y="3826888"/>
            <a:ext cx="5150734" cy="1015663"/>
          </a:xfrm>
          <a:prstGeom prst="rect">
            <a:avLst/>
          </a:prstGeom>
          <a:noFill/>
        </p:spPr>
        <p:txBody>
          <a:bodyPr wrap="square" rtlCol="0">
            <a:spAutoFit/>
          </a:bodyPr>
          <a:lstStyle/>
          <a:p>
            <a:pPr algn="ctr"/>
            <a:r>
              <a:rPr lang="es-CO" sz="2400" b="1" dirty="0"/>
              <a:t>Luisa Fernanda Villamizar Rodríguez</a:t>
            </a:r>
          </a:p>
          <a:p>
            <a:pPr algn="ctr"/>
            <a:r>
              <a:rPr lang="es-CO" dirty="0"/>
              <a:t>Coordinadora de Relaciones Internacionales</a:t>
            </a:r>
          </a:p>
          <a:p>
            <a:pPr algn="ctr"/>
            <a:r>
              <a:rPr lang="es-CO" dirty="0"/>
              <a:t>Asociación Colombiana de Universidades </a:t>
            </a:r>
          </a:p>
        </p:txBody>
      </p:sp>
      <p:cxnSp>
        <p:nvCxnSpPr>
          <p:cNvPr id="6" name="Conector recto 5">
            <a:extLst>
              <a:ext uri="{FF2B5EF4-FFF2-40B4-BE49-F238E27FC236}">
                <a16:creationId xmlns:a16="http://schemas.microsoft.com/office/drawing/2014/main" id="{2D6F090D-D659-443A-A7BA-F1D6E797681E}"/>
              </a:ext>
            </a:extLst>
          </p:cNvPr>
          <p:cNvCxnSpPr/>
          <p:nvPr/>
        </p:nvCxnSpPr>
        <p:spPr>
          <a:xfrm flipV="1">
            <a:off x="297083" y="2459620"/>
            <a:ext cx="11597833" cy="63661"/>
          </a:xfrm>
          <a:prstGeom prst="line">
            <a:avLst/>
          </a:prstGeom>
        </p:spPr>
        <p:style>
          <a:lnRef idx="1">
            <a:schemeClr val="accent2"/>
          </a:lnRef>
          <a:fillRef idx="0">
            <a:schemeClr val="accent2"/>
          </a:fillRef>
          <a:effectRef idx="0">
            <a:schemeClr val="accent2"/>
          </a:effectRef>
          <a:fontRef idx="minor">
            <a:schemeClr val="tx1"/>
          </a:fontRef>
        </p:style>
      </p:cxnSp>
      <p:pic>
        <p:nvPicPr>
          <p:cNvPr id="8" name="Picture 62" descr="Resultado de imagen para erasmus + union europea">
            <a:extLst>
              <a:ext uri="{FF2B5EF4-FFF2-40B4-BE49-F238E27FC236}">
                <a16:creationId xmlns:a16="http://schemas.microsoft.com/office/drawing/2014/main" id="{F9A145CE-2D0B-444A-8A16-977185F74D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D87D42FC-C1FD-4533-B175-43841D53D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3292" y="5000261"/>
            <a:ext cx="1339685" cy="477441"/>
          </a:xfrm>
          <a:prstGeom prst="rect">
            <a:avLst/>
          </a:prstGeom>
        </p:spPr>
      </p:pic>
      <p:sp>
        <p:nvSpPr>
          <p:cNvPr id="17" name="CuadroTexto 16">
            <a:extLst>
              <a:ext uri="{FF2B5EF4-FFF2-40B4-BE49-F238E27FC236}">
                <a16:creationId xmlns:a16="http://schemas.microsoft.com/office/drawing/2014/main" id="{340C6A28-4B72-46CA-93A2-A0C496AA9394}"/>
              </a:ext>
            </a:extLst>
          </p:cNvPr>
          <p:cNvSpPr txBox="1"/>
          <p:nvPr/>
        </p:nvSpPr>
        <p:spPr>
          <a:xfrm>
            <a:off x="4126604" y="2523281"/>
            <a:ext cx="3663388" cy="461665"/>
          </a:xfrm>
          <a:prstGeom prst="rect">
            <a:avLst/>
          </a:prstGeom>
          <a:noFill/>
        </p:spPr>
        <p:txBody>
          <a:bodyPr wrap="square" rtlCol="0">
            <a:spAutoFit/>
          </a:bodyPr>
          <a:lstStyle/>
          <a:p>
            <a:r>
              <a:rPr lang="es-CO" sz="2400" b="1" dirty="0">
                <a:solidFill>
                  <a:srgbClr val="00B0F0"/>
                </a:solidFill>
              </a:rPr>
              <a:t>www.caminosproject.org</a:t>
            </a:r>
          </a:p>
        </p:txBody>
      </p:sp>
      <p:pic>
        <p:nvPicPr>
          <p:cNvPr id="10" name="2 Imagen">
            <a:extLst>
              <a:ext uri="{FF2B5EF4-FFF2-40B4-BE49-F238E27FC236}">
                <a16:creationId xmlns:a16="http://schemas.microsoft.com/office/drawing/2014/main" id="{8C130964-F7C9-4F03-B1A9-33ED2704339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1649" y="29470"/>
            <a:ext cx="4575353" cy="2638696"/>
          </a:xfrm>
          <a:prstGeom prst="rect">
            <a:avLst/>
          </a:prstGeom>
        </p:spPr>
      </p:pic>
    </p:spTree>
    <p:extLst>
      <p:ext uri="{BB962C8B-B14F-4D97-AF65-F5344CB8AC3E}">
        <p14:creationId xmlns:p14="http://schemas.microsoft.com/office/powerpoint/2010/main" val="109325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2" descr="Resultado de imagen para erasmus + union europea">
            <a:extLst>
              <a:ext uri="{FF2B5EF4-FFF2-40B4-BE49-F238E27FC236}">
                <a16:creationId xmlns:a16="http://schemas.microsoft.com/office/drawing/2014/main" id="{A8E64A32-5310-4B47-8E8E-826668107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EDB3C449-C72A-4A39-BFC1-4820E26EE2AA}"/>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6" name="Rectángulo 5">
            <a:extLst>
              <a:ext uri="{FF2B5EF4-FFF2-40B4-BE49-F238E27FC236}">
                <a16:creationId xmlns:a16="http://schemas.microsoft.com/office/drawing/2014/main" id="{36CFAABD-07F6-418B-B88C-6DE547AF31DB}"/>
              </a:ext>
            </a:extLst>
          </p:cNvPr>
          <p:cNvSpPr/>
          <p:nvPr/>
        </p:nvSpPr>
        <p:spPr>
          <a:xfrm>
            <a:off x="2985002" y="324169"/>
            <a:ext cx="6002091"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VISITA DE ESTUDIO 2</a:t>
            </a:r>
          </a:p>
        </p:txBody>
      </p:sp>
      <p:sp>
        <p:nvSpPr>
          <p:cNvPr id="7" name="CuadroTexto 6">
            <a:extLst>
              <a:ext uri="{FF2B5EF4-FFF2-40B4-BE49-F238E27FC236}">
                <a16:creationId xmlns:a16="http://schemas.microsoft.com/office/drawing/2014/main" id="{A7159546-3DB1-4971-A6D2-4BAB4E65DA21}"/>
              </a:ext>
            </a:extLst>
          </p:cNvPr>
          <p:cNvSpPr txBox="1"/>
          <p:nvPr/>
        </p:nvSpPr>
        <p:spPr>
          <a:xfrm>
            <a:off x="10367972" y="865176"/>
            <a:ext cx="1824028" cy="954107"/>
          </a:xfrm>
          <a:prstGeom prst="rect">
            <a:avLst/>
          </a:prstGeom>
          <a:solidFill>
            <a:schemeClr val="accent4">
              <a:lumMod val="40000"/>
              <a:lumOff val="60000"/>
            </a:schemeClr>
          </a:solidFill>
        </p:spPr>
        <p:txBody>
          <a:bodyPr wrap="square" rtlCol="0">
            <a:spAutoFit/>
          </a:bodyPr>
          <a:lstStyle/>
          <a:p>
            <a:r>
              <a:rPr lang="es-CO" sz="2800" b="1" dirty="0">
                <a:solidFill>
                  <a:schemeClr val="accent1">
                    <a:lumMod val="75000"/>
                  </a:schemeClr>
                </a:solidFill>
              </a:rPr>
              <a:t>BOLONIA - ITALIA</a:t>
            </a:r>
          </a:p>
        </p:txBody>
      </p:sp>
      <p:sp>
        <p:nvSpPr>
          <p:cNvPr id="8" name="CuadroTexto 7">
            <a:extLst>
              <a:ext uri="{FF2B5EF4-FFF2-40B4-BE49-F238E27FC236}">
                <a16:creationId xmlns:a16="http://schemas.microsoft.com/office/drawing/2014/main" id="{A7315464-B2D2-4C01-AF92-5892BA2E34BB}"/>
              </a:ext>
            </a:extLst>
          </p:cNvPr>
          <p:cNvSpPr txBox="1"/>
          <p:nvPr/>
        </p:nvSpPr>
        <p:spPr>
          <a:xfrm>
            <a:off x="2432423" y="3842199"/>
            <a:ext cx="8074530" cy="2862322"/>
          </a:xfrm>
          <a:prstGeom prst="rect">
            <a:avLst/>
          </a:prstGeom>
          <a:noFill/>
        </p:spPr>
        <p:txBody>
          <a:bodyPr wrap="square" rtlCol="0">
            <a:spAutoFit/>
          </a:bodyPr>
          <a:lstStyle/>
          <a:p>
            <a:pPr marL="285750" indent="-285750" algn="just">
              <a:buFont typeface="Wingdings" panose="05000000000000000000" pitchFamily="2" charset="2"/>
              <a:buChar char="Ø"/>
            </a:pPr>
            <a:r>
              <a:rPr lang="es-CO" dirty="0"/>
              <a:t>Modelo de internacionalización en el marco del sistema italiano y su implementación del proceso de Bolonia. Los diferentes programas de movilidad implementados por UNIBO fueron discutidos con los socios a través de su participación activa.</a:t>
            </a:r>
          </a:p>
          <a:p>
            <a:pPr algn="just"/>
            <a:endParaRPr lang="es-CO" dirty="0"/>
          </a:p>
          <a:p>
            <a:pPr marL="285750" indent="-285750" algn="just">
              <a:buFont typeface="Wingdings" panose="05000000000000000000" pitchFamily="2" charset="2"/>
              <a:buChar char="Ø"/>
            </a:pPr>
            <a:r>
              <a:rPr lang="es-CO" dirty="0"/>
              <a:t>La </a:t>
            </a:r>
            <a:r>
              <a:rPr lang="es-CO" dirty="0" err="1"/>
              <a:t>Universitá</a:t>
            </a:r>
            <a:r>
              <a:rPr lang="es-CO" dirty="0"/>
              <a:t> di Roma la </a:t>
            </a:r>
            <a:r>
              <a:rPr lang="es-CO" dirty="0" err="1"/>
              <a:t>Sapienza</a:t>
            </a:r>
            <a:r>
              <a:rPr lang="es-CO" dirty="0"/>
              <a:t> y la </a:t>
            </a:r>
            <a:r>
              <a:rPr lang="es-CO" dirty="0" err="1"/>
              <a:t>Universitá</a:t>
            </a:r>
            <a:r>
              <a:rPr lang="es-CO" dirty="0"/>
              <a:t> </a:t>
            </a:r>
            <a:r>
              <a:rPr lang="es-CO" dirty="0" err="1"/>
              <a:t>Degli</a:t>
            </a:r>
            <a:r>
              <a:rPr lang="es-CO" dirty="0"/>
              <a:t> </a:t>
            </a:r>
            <a:r>
              <a:rPr lang="es-CO" dirty="0" err="1"/>
              <a:t>Studi</a:t>
            </a:r>
            <a:r>
              <a:rPr lang="es-CO" dirty="0"/>
              <a:t> di Roma "Tor </a:t>
            </a:r>
            <a:r>
              <a:rPr lang="es-CO" dirty="0" err="1"/>
              <a:t>Vergata</a:t>
            </a:r>
            <a:r>
              <a:rPr lang="es-CO" dirty="0"/>
              <a:t>" fueron invitadas a participar para ampliar las presentaciones sobre el sistema italiano, los aspectos comunes y también las principales diferencias entre las universidades en Italia. Ambas universidades tuvieron la oportunidad de presentar sus modelos de internacionalización.</a:t>
            </a:r>
          </a:p>
        </p:txBody>
      </p:sp>
      <p:pic>
        <p:nvPicPr>
          <p:cNvPr id="9" name="Imagen 8">
            <a:extLst>
              <a:ext uri="{FF2B5EF4-FFF2-40B4-BE49-F238E27FC236}">
                <a16:creationId xmlns:a16="http://schemas.microsoft.com/office/drawing/2014/main" id="{4298CD95-6E7D-4A6C-B2FD-340449F25128}"/>
              </a:ext>
            </a:extLst>
          </p:cNvPr>
          <p:cNvPicPr>
            <a:picLocks noChangeAspect="1"/>
          </p:cNvPicPr>
          <p:nvPr/>
        </p:nvPicPr>
        <p:blipFill>
          <a:blip r:embed="rId3" cstate="print"/>
          <a:stretch>
            <a:fillRect/>
          </a:stretch>
        </p:blipFill>
        <p:spPr>
          <a:xfrm>
            <a:off x="3735160" y="1187486"/>
            <a:ext cx="5077070" cy="2380957"/>
          </a:xfrm>
          <a:prstGeom prst="rect">
            <a:avLst/>
          </a:prstGeom>
          <a:ln>
            <a:solidFill>
              <a:srgbClr val="0070C0"/>
            </a:solidFill>
          </a:ln>
        </p:spPr>
      </p:pic>
      <p:pic>
        <p:nvPicPr>
          <p:cNvPr id="10" name="Imagen 9">
            <a:extLst>
              <a:ext uri="{FF2B5EF4-FFF2-40B4-BE49-F238E27FC236}">
                <a16:creationId xmlns:a16="http://schemas.microsoft.com/office/drawing/2014/main" id="{BBA9E9E6-9CB6-4E28-A75D-3E561AFC7C4B}"/>
              </a:ext>
            </a:extLst>
          </p:cNvPr>
          <p:cNvPicPr>
            <a:picLocks noChangeAspect="1"/>
          </p:cNvPicPr>
          <p:nvPr/>
        </p:nvPicPr>
        <p:blipFill>
          <a:blip r:embed="rId4"/>
          <a:stretch>
            <a:fillRect/>
          </a:stretch>
        </p:blipFill>
        <p:spPr>
          <a:xfrm>
            <a:off x="2369584" y="1927835"/>
            <a:ext cx="935404" cy="935404"/>
          </a:xfrm>
          <a:prstGeom prst="rect">
            <a:avLst/>
          </a:prstGeom>
        </p:spPr>
      </p:pic>
      <p:pic>
        <p:nvPicPr>
          <p:cNvPr id="11" name="Picture 40" descr="Resultado de imagen para sapienza">
            <a:extLst>
              <a:ext uri="{FF2B5EF4-FFF2-40B4-BE49-F238E27FC236}">
                <a16:creationId xmlns:a16="http://schemas.microsoft.com/office/drawing/2014/main" id="{28F1C737-A235-4F2D-BB75-FC386C248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19" y="5133088"/>
            <a:ext cx="1576769" cy="76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76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2" descr="Resultado de imagen para erasmus + union europea">
            <a:extLst>
              <a:ext uri="{FF2B5EF4-FFF2-40B4-BE49-F238E27FC236}">
                <a16:creationId xmlns:a16="http://schemas.microsoft.com/office/drawing/2014/main" id="{F50DF8BA-BFF4-4583-9463-1CDDEE02CF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A4FFC0FF-766A-4071-9660-E1ED2E1235B9}"/>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8" name="Rectángulo 7">
            <a:extLst>
              <a:ext uri="{FF2B5EF4-FFF2-40B4-BE49-F238E27FC236}">
                <a16:creationId xmlns:a16="http://schemas.microsoft.com/office/drawing/2014/main" id="{429FA618-5FEC-4C68-B2B8-A6A68F2CBE7A}"/>
              </a:ext>
            </a:extLst>
          </p:cNvPr>
          <p:cNvSpPr/>
          <p:nvPr/>
        </p:nvSpPr>
        <p:spPr>
          <a:xfrm>
            <a:off x="2985002" y="324169"/>
            <a:ext cx="6002091"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VISITA DE ESTUDIO 3</a:t>
            </a:r>
          </a:p>
        </p:txBody>
      </p:sp>
      <p:sp>
        <p:nvSpPr>
          <p:cNvPr id="2" name="CuadroTexto 1">
            <a:extLst>
              <a:ext uri="{FF2B5EF4-FFF2-40B4-BE49-F238E27FC236}">
                <a16:creationId xmlns:a16="http://schemas.microsoft.com/office/drawing/2014/main" id="{EA357D5D-8AC9-43CF-AFF8-FF18FFE995EB}"/>
              </a:ext>
            </a:extLst>
          </p:cNvPr>
          <p:cNvSpPr txBox="1"/>
          <p:nvPr/>
        </p:nvSpPr>
        <p:spPr>
          <a:xfrm>
            <a:off x="10367972" y="865176"/>
            <a:ext cx="1824028" cy="954107"/>
          </a:xfrm>
          <a:prstGeom prst="rect">
            <a:avLst/>
          </a:prstGeom>
          <a:solidFill>
            <a:schemeClr val="accent4">
              <a:lumMod val="40000"/>
              <a:lumOff val="60000"/>
            </a:schemeClr>
          </a:solidFill>
        </p:spPr>
        <p:txBody>
          <a:bodyPr wrap="square" rtlCol="0">
            <a:spAutoFit/>
          </a:bodyPr>
          <a:lstStyle/>
          <a:p>
            <a:r>
              <a:rPr lang="es-CO" sz="2800" b="1" dirty="0">
                <a:solidFill>
                  <a:schemeClr val="accent1">
                    <a:lumMod val="75000"/>
                  </a:schemeClr>
                </a:solidFill>
              </a:rPr>
              <a:t>COIMBRA - PORTUGAL</a:t>
            </a:r>
          </a:p>
        </p:txBody>
      </p:sp>
      <p:sp>
        <p:nvSpPr>
          <p:cNvPr id="3" name="CuadroTexto 2">
            <a:extLst>
              <a:ext uri="{FF2B5EF4-FFF2-40B4-BE49-F238E27FC236}">
                <a16:creationId xmlns:a16="http://schemas.microsoft.com/office/drawing/2014/main" id="{81E8049A-F5B2-4D7B-9393-2B74750AE9AD}"/>
              </a:ext>
            </a:extLst>
          </p:cNvPr>
          <p:cNvSpPr txBox="1"/>
          <p:nvPr/>
        </p:nvSpPr>
        <p:spPr>
          <a:xfrm>
            <a:off x="1442500" y="1514763"/>
            <a:ext cx="3559423" cy="1200329"/>
          </a:xfrm>
          <a:prstGeom prst="rect">
            <a:avLst/>
          </a:prstGeom>
          <a:noFill/>
          <a:ln>
            <a:solidFill>
              <a:srgbClr val="7030A0"/>
            </a:solidFill>
          </a:ln>
        </p:spPr>
        <p:txBody>
          <a:bodyPr wrap="square" rtlCol="0">
            <a:spAutoFit/>
          </a:bodyPr>
          <a:lstStyle/>
          <a:p>
            <a:pPr algn="ctr"/>
            <a:r>
              <a:rPr lang="es-CO" dirty="0"/>
              <a:t>Conocer los Servicios de Soporte y las Herramientas de Calidad de la Movilidad en la Universidad de </a:t>
            </a:r>
            <a:r>
              <a:rPr lang="es-CO" dirty="0" err="1"/>
              <a:t>Coimbra</a:t>
            </a:r>
            <a:endParaRPr lang="es-CO" dirty="0"/>
          </a:p>
        </p:txBody>
      </p:sp>
      <p:sp>
        <p:nvSpPr>
          <p:cNvPr id="11" name="CuadroTexto 10">
            <a:extLst>
              <a:ext uri="{FF2B5EF4-FFF2-40B4-BE49-F238E27FC236}">
                <a16:creationId xmlns:a16="http://schemas.microsoft.com/office/drawing/2014/main" id="{519944BB-A013-4B29-A960-209F122B1717}"/>
              </a:ext>
            </a:extLst>
          </p:cNvPr>
          <p:cNvSpPr txBox="1"/>
          <p:nvPr/>
        </p:nvSpPr>
        <p:spPr>
          <a:xfrm>
            <a:off x="180202" y="2982357"/>
            <a:ext cx="7188332" cy="3139321"/>
          </a:xfrm>
          <a:prstGeom prst="rect">
            <a:avLst/>
          </a:prstGeom>
          <a:noFill/>
        </p:spPr>
        <p:txBody>
          <a:bodyPr wrap="square" rtlCol="0">
            <a:spAutoFit/>
          </a:bodyPr>
          <a:lstStyle/>
          <a:p>
            <a:pPr marL="285750" indent="-285750">
              <a:buFont typeface="Wingdings" panose="05000000000000000000" pitchFamily="2" charset="2"/>
              <a:buChar char="Ø"/>
            </a:pPr>
            <a:r>
              <a:rPr lang="es-CO" dirty="0"/>
              <a:t>La planificación estratégica y los planes de acción que la Universidad de </a:t>
            </a:r>
            <a:r>
              <a:rPr lang="es-CO" dirty="0" err="1"/>
              <a:t>Coimbra</a:t>
            </a:r>
            <a:r>
              <a:rPr lang="es-CO" dirty="0"/>
              <a:t> desarrolló e implementó durante la última década. Representantes de la UC también presentaron su estructura organizativa y Sistema de Gestión de Calidad, su proceso de Internacionalización, el rol de la Unidad de Relaciones Internacionales, el reconocimiento y gestión de la movilidad del personal</a:t>
            </a:r>
          </a:p>
          <a:p>
            <a:endParaRPr lang="es-CO" dirty="0"/>
          </a:p>
          <a:p>
            <a:r>
              <a:rPr lang="es-CO" dirty="0"/>
              <a:t>Los Servicios de Innovación y Transferencia de Conocimiento, el papel de la movilidad del personal académico en la Calidad de la movilidad de los estudiantes, las herramientas de calidad en el manejo de la movilidad de los estudiantes entrantes y salientes.</a:t>
            </a:r>
          </a:p>
        </p:txBody>
      </p:sp>
      <p:pic>
        <p:nvPicPr>
          <p:cNvPr id="16" name="Imagen 15">
            <a:extLst>
              <a:ext uri="{FF2B5EF4-FFF2-40B4-BE49-F238E27FC236}">
                <a16:creationId xmlns:a16="http://schemas.microsoft.com/office/drawing/2014/main" id="{EF662D44-4886-4687-8A32-717BE539F4D0}"/>
              </a:ext>
            </a:extLst>
          </p:cNvPr>
          <p:cNvPicPr>
            <a:picLocks noChangeAspect="1"/>
          </p:cNvPicPr>
          <p:nvPr/>
        </p:nvPicPr>
        <p:blipFill>
          <a:blip r:embed="rId3" cstate="print"/>
          <a:stretch>
            <a:fillRect/>
          </a:stretch>
        </p:blipFill>
        <p:spPr>
          <a:xfrm>
            <a:off x="7725843" y="3499247"/>
            <a:ext cx="4049228" cy="1947619"/>
          </a:xfrm>
          <a:prstGeom prst="rect">
            <a:avLst/>
          </a:prstGeom>
          <a:ln>
            <a:solidFill>
              <a:srgbClr val="0070C0"/>
            </a:solidFill>
          </a:ln>
        </p:spPr>
      </p:pic>
      <p:pic>
        <p:nvPicPr>
          <p:cNvPr id="17" name="Picture 36" descr="Resultado de imagen para university of coimbra">
            <a:extLst>
              <a:ext uri="{FF2B5EF4-FFF2-40B4-BE49-F238E27FC236}">
                <a16:creationId xmlns:a16="http://schemas.microsoft.com/office/drawing/2014/main" id="{FB14E20D-E7A0-4E5C-99D5-8C571D6F0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924" y="1614668"/>
            <a:ext cx="1903960" cy="64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43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E0CB6B7-7DE1-46A1-A8A1-6702DE144DF9}"/>
              </a:ext>
            </a:extLst>
          </p:cNvPr>
          <p:cNvSpPr/>
          <p:nvPr/>
        </p:nvSpPr>
        <p:spPr>
          <a:xfrm>
            <a:off x="2022812" y="654080"/>
            <a:ext cx="8293745"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PRINCIPALES CONCLUSIONES</a:t>
            </a:r>
          </a:p>
        </p:txBody>
      </p:sp>
      <p:pic>
        <p:nvPicPr>
          <p:cNvPr id="5" name="Picture 62" descr="Resultado de imagen para erasmus + union europea">
            <a:extLst>
              <a:ext uri="{FF2B5EF4-FFF2-40B4-BE49-F238E27FC236}">
                <a16:creationId xmlns:a16="http://schemas.microsoft.com/office/drawing/2014/main" id="{E277DD63-F3C4-496E-8288-C1417A5821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8CF470E-3CB5-479C-80E3-595291D82936}"/>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graphicFrame>
        <p:nvGraphicFramePr>
          <p:cNvPr id="7" name="Diagrama 6">
            <a:extLst>
              <a:ext uri="{FF2B5EF4-FFF2-40B4-BE49-F238E27FC236}">
                <a16:creationId xmlns:a16="http://schemas.microsoft.com/office/drawing/2014/main" id="{F5D331EB-9731-4AC2-AF08-C21B23267CFD}"/>
              </a:ext>
            </a:extLst>
          </p:cNvPr>
          <p:cNvGraphicFramePr/>
          <p:nvPr>
            <p:extLst>
              <p:ext uri="{D42A27DB-BD31-4B8C-83A1-F6EECF244321}">
                <p14:modId xmlns:p14="http://schemas.microsoft.com/office/powerpoint/2010/main" val="1351315802"/>
              </p:ext>
            </p:extLst>
          </p:nvPr>
        </p:nvGraphicFramePr>
        <p:xfrm>
          <a:off x="1782431" y="2042930"/>
          <a:ext cx="8976237" cy="4357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descr="Libro abierto">
            <a:extLst>
              <a:ext uri="{FF2B5EF4-FFF2-40B4-BE49-F238E27FC236}">
                <a16:creationId xmlns:a16="http://schemas.microsoft.com/office/drawing/2014/main" id="{A666B22D-DB12-4F84-955C-B25A5BFCC09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54284" y="3533173"/>
            <a:ext cx="914400" cy="914400"/>
          </a:xfrm>
          <a:prstGeom prst="rect">
            <a:avLst/>
          </a:prstGeom>
        </p:spPr>
      </p:pic>
    </p:spTree>
    <p:extLst>
      <p:ext uri="{BB962C8B-B14F-4D97-AF65-F5344CB8AC3E}">
        <p14:creationId xmlns:p14="http://schemas.microsoft.com/office/powerpoint/2010/main" val="413452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F845707-7064-4B0B-937B-5258CC398124}"/>
              </a:ext>
            </a:extLst>
          </p:cNvPr>
          <p:cNvSpPr/>
          <p:nvPr/>
        </p:nvSpPr>
        <p:spPr>
          <a:xfrm>
            <a:off x="3345880" y="2235270"/>
            <a:ext cx="4174925" cy="1200329"/>
          </a:xfrm>
          <a:prstGeom prst="rect">
            <a:avLst/>
          </a:prstGeom>
          <a:noFill/>
        </p:spPr>
        <p:txBody>
          <a:bodyPr wrap="none" lIns="91440" tIns="45720" rIns="91440" bIns="45720">
            <a:spAutoFit/>
          </a:bodyPr>
          <a:lstStyle/>
          <a:p>
            <a:pPr algn="ctr"/>
            <a:r>
              <a:rPr lang="es-ES" sz="72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rPr>
              <a:t>¡GRACIAS!</a:t>
            </a:r>
          </a:p>
        </p:txBody>
      </p:sp>
      <p:pic>
        <p:nvPicPr>
          <p:cNvPr id="5" name="Picture 62" descr="Resultado de imagen para erasmus + union europea">
            <a:extLst>
              <a:ext uri="{FF2B5EF4-FFF2-40B4-BE49-F238E27FC236}">
                <a16:creationId xmlns:a16="http://schemas.microsoft.com/office/drawing/2014/main" id="{FD69CBD7-0BAF-4490-932C-C193D32B6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0C6EBEB5-9EA2-4768-839B-373EFAEE3C30}"/>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7" name="CuadroTexto 6">
            <a:extLst>
              <a:ext uri="{FF2B5EF4-FFF2-40B4-BE49-F238E27FC236}">
                <a16:creationId xmlns:a16="http://schemas.microsoft.com/office/drawing/2014/main" id="{A9E34A87-9C23-4C1D-BE60-1CEC29D0FCA6}"/>
              </a:ext>
            </a:extLst>
          </p:cNvPr>
          <p:cNvSpPr txBox="1"/>
          <p:nvPr/>
        </p:nvSpPr>
        <p:spPr>
          <a:xfrm>
            <a:off x="2219121" y="3315901"/>
            <a:ext cx="6529575" cy="1938992"/>
          </a:xfrm>
          <a:prstGeom prst="rect">
            <a:avLst/>
          </a:prstGeom>
          <a:noFill/>
        </p:spPr>
        <p:txBody>
          <a:bodyPr wrap="square" rtlCol="0">
            <a:spAutoFit/>
          </a:bodyPr>
          <a:lstStyle/>
          <a:p>
            <a:pPr algn="ctr"/>
            <a:r>
              <a:rPr lang="es-CO" sz="2400" b="1" dirty="0"/>
              <a:t>Luisa Fernanda Villamizar Rodríguez</a:t>
            </a:r>
          </a:p>
          <a:p>
            <a:pPr algn="ctr"/>
            <a:r>
              <a:rPr lang="es-CO" sz="2400" dirty="0"/>
              <a:t>Coordinadora de Relaciones Internacionales</a:t>
            </a:r>
          </a:p>
          <a:p>
            <a:pPr algn="ctr"/>
            <a:r>
              <a:rPr lang="es-CO" sz="2400" dirty="0"/>
              <a:t>Asociación Colombiana de Universidades </a:t>
            </a:r>
          </a:p>
          <a:p>
            <a:pPr algn="ctr"/>
            <a:r>
              <a:rPr lang="es-CO" sz="2400" dirty="0">
                <a:hlinkClick r:id="rId3"/>
              </a:rPr>
              <a:t>internacional@ascun.org.co</a:t>
            </a:r>
            <a:endParaRPr lang="es-CO" sz="2400" dirty="0"/>
          </a:p>
          <a:p>
            <a:pPr algn="ctr"/>
            <a:r>
              <a:rPr lang="es-CO" sz="2400" dirty="0">
                <a:solidFill>
                  <a:srgbClr val="00B0F0"/>
                </a:solidFill>
              </a:rPr>
              <a:t>www.caminosproject.org</a:t>
            </a:r>
          </a:p>
        </p:txBody>
      </p:sp>
      <p:pic>
        <p:nvPicPr>
          <p:cNvPr id="8" name="Imagen 14">
            <a:extLst>
              <a:ext uri="{FF2B5EF4-FFF2-40B4-BE49-F238E27FC236}">
                <a16:creationId xmlns:a16="http://schemas.microsoft.com/office/drawing/2014/main" id="{D87D42FC-C1FD-4533-B175-43841D53D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106" y="1334814"/>
            <a:ext cx="2659341" cy="947744"/>
          </a:xfrm>
          <a:prstGeom prst="rect">
            <a:avLst/>
          </a:prstGeom>
        </p:spPr>
      </p:pic>
    </p:spTree>
    <p:extLst>
      <p:ext uri="{BB962C8B-B14F-4D97-AF65-F5344CB8AC3E}">
        <p14:creationId xmlns:p14="http://schemas.microsoft.com/office/powerpoint/2010/main" val="28895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2BA7C98-6506-41E0-A044-0E0292690E40}"/>
              </a:ext>
            </a:extLst>
          </p:cNvPr>
          <p:cNvSpPr txBox="1"/>
          <p:nvPr/>
        </p:nvSpPr>
        <p:spPr>
          <a:xfrm>
            <a:off x="817061" y="3678223"/>
            <a:ext cx="9878991" cy="1323439"/>
          </a:xfrm>
          <a:prstGeom prst="rect">
            <a:avLst/>
          </a:prstGeom>
          <a:noFill/>
          <a:ln>
            <a:solidFill>
              <a:schemeClr val="accent5">
                <a:lumMod val="75000"/>
              </a:schemeClr>
            </a:solidFill>
          </a:ln>
        </p:spPr>
        <p:txBody>
          <a:bodyPr wrap="square" rtlCol="0">
            <a:spAutoFit/>
          </a:bodyPr>
          <a:lstStyle/>
          <a:p>
            <a:pPr algn="ctr"/>
            <a:r>
              <a:rPr lang="es-CO" sz="2000" i="1" dirty="0"/>
              <a:t>Tiene como objetivo contribuir a la profundización del Espacio Latinoamericano de Educación Superior mejorando la capacidad de las universidades, las asociaciones de universidades y otras redes busca mejorar, promover y gestionar la movilidad regional de estudiantes y personal académico administrativo en América Latina.</a:t>
            </a:r>
            <a:endParaRPr lang="es-CO" sz="2000" dirty="0"/>
          </a:p>
        </p:txBody>
      </p:sp>
      <p:sp>
        <p:nvSpPr>
          <p:cNvPr id="7" name="Rectángulo 6">
            <a:extLst>
              <a:ext uri="{FF2B5EF4-FFF2-40B4-BE49-F238E27FC236}">
                <a16:creationId xmlns:a16="http://schemas.microsoft.com/office/drawing/2014/main" id="{B19C30A0-CBF4-4826-8A7B-C26371B9411F}"/>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pic>
        <p:nvPicPr>
          <p:cNvPr id="9" name="Picture 62" descr="Resultado de imagen para erasmus + union europea">
            <a:extLst>
              <a:ext uri="{FF2B5EF4-FFF2-40B4-BE49-F238E27FC236}">
                <a16:creationId xmlns:a16="http://schemas.microsoft.com/office/drawing/2014/main" id="{1084F666-DBD1-4B31-9579-ED84DF68E6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6EA11F2A-DF59-43B2-9F29-433C7D29D67B}"/>
              </a:ext>
            </a:extLst>
          </p:cNvPr>
          <p:cNvPicPr>
            <a:picLocks noChangeAspect="1"/>
          </p:cNvPicPr>
          <p:nvPr/>
        </p:nvPicPr>
        <p:blipFill>
          <a:blip r:embed="rId3" cstate="print"/>
          <a:stretch>
            <a:fillRect/>
          </a:stretch>
        </p:blipFill>
        <p:spPr>
          <a:xfrm>
            <a:off x="1109443" y="932375"/>
            <a:ext cx="1245182" cy="933886"/>
          </a:xfrm>
          <a:prstGeom prst="rect">
            <a:avLst/>
          </a:prstGeom>
        </p:spPr>
      </p:pic>
      <p:pic>
        <p:nvPicPr>
          <p:cNvPr id="1026" name="Picture 2" descr="Image result for bandera brasil">
            <a:extLst>
              <a:ext uri="{FF2B5EF4-FFF2-40B4-BE49-F238E27FC236}">
                <a16:creationId xmlns:a16="http://schemas.microsoft.com/office/drawing/2014/main" id="{8117EFE2-2DC5-4175-96EB-D247BD301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9468" y="1063921"/>
            <a:ext cx="1157292" cy="81010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FB767691-7AB9-4EAE-9167-CE724EE8CE83}"/>
              </a:ext>
            </a:extLst>
          </p:cNvPr>
          <p:cNvPicPr>
            <a:picLocks noChangeAspect="1"/>
          </p:cNvPicPr>
          <p:nvPr/>
        </p:nvPicPr>
        <p:blipFill>
          <a:blip r:embed="rId5" cstate="print"/>
          <a:stretch>
            <a:fillRect/>
          </a:stretch>
        </p:blipFill>
        <p:spPr>
          <a:xfrm>
            <a:off x="4005182" y="1058938"/>
            <a:ext cx="1015148" cy="826165"/>
          </a:xfrm>
          <a:prstGeom prst="rect">
            <a:avLst/>
          </a:prstGeom>
        </p:spPr>
      </p:pic>
      <p:pic>
        <p:nvPicPr>
          <p:cNvPr id="5" name="Imagen 4">
            <a:extLst>
              <a:ext uri="{FF2B5EF4-FFF2-40B4-BE49-F238E27FC236}">
                <a16:creationId xmlns:a16="http://schemas.microsoft.com/office/drawing/2014/main" id="{971807F7-5BC4-45D7-A84F-82E7CE615FE6}"/>
              </a:ext>
            </a:extLst>
          </p:cNvPr>
          <p:cNvPicPr>
            <a:picLocks noChangeAspect="1"/>
          </p:cNvPicPr>
          <p:nvPr/>
        </p:nvPicPr>
        <p:blipFill>
          <a:blip r:embed="rId6" cstate="print"/>
          <a:stretch>
            <a:fillRect/>
          </a:stretch>
        </p:blipFill>
        <p:spPr>
          <a:xfrm>
            <a:off x="5334681" y="1064797"/>
            <a:ext cx="1229818" cy="820585"/>
          </a:xfrm>
          <a:prstGeom prst="rect">
            <a:avLst/>
          </a:prstGeom>
        </p:spPr>
      </p:pic>
      <p:pic>
        <p:nvPicPr>
          <p:cNvPr id="1028" name="Picture 4" descr="Image result for bandera bolivia">
            <a:extLst>
              <a:ext uri="{FF2B5EF4-FFF2-40B4-BE49-F238E27FC236}">
                <a16:creationId xmlns:a16="http://schemas.microsoft.com/office/drawing/2014/main" id="{13811737-4BA6-4D37-85BF-5C617BD2F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7004" y="5498637"/>
            <a:ext cx="1222443" cy="8312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ndera guatemala">
            <a:extLst>
              <a:ext uri="{FF2B5EF4-FFF2-40B4-BE49-F238E27FC236}">
                <a16:creationId xmlns:a16="http://schemas.microsoft.com/office/drawing/2014/main" id="{D5FB32EA-71F5-4A12-94BD-9446951603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0549" y="5503816"/>
            <a:ext cx="1365413" cy="85456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C09436A-30BF-4896-A1DF-D2DAEF8733E5}"/>
              </a:ext>
            </a:extLst>
          </p:cNvPr>
          <p:cNvSpPr txBox="1"/>
          <p:nvPr/>
        </p:nvSpPr>
        <p:spPr>
          <a:xfrm rot="16200000">
            <a:off x="-698259" y="1815415"/>
            <a:ext cx="2507420" cy="523220"/>
          </a:xfrm>
          <a:prstGeom prst="rect">
            <a:avLst/>
          </a:prstGeom>
          <a:noFill/>
        </p:spPr>
        <p:txBody>
          <a:bodyPr wrap="square" rtlCol="0">
            <a:spAutoFit/>
          </a:bodyPr>
          <a:lstStyle/>
          <a:p>
            <a:r>
              <a:rPr lang="es-CO" sz="2800" b="1" dirty="0">
                <a:solidFill>
                  <a:schemeClr val="accent1">
                    <a:lumMod val="75000"/>
                  </a:schemeClr>
                </a:solidFill>
              </a:rPr>
              <a:t>PAÍSES SOCIOS</a:t>
            </a:r>
          </a:p>
        </p:txBody>
      </p:sp>
      <p:sp>
        <p:nvSpPr>
          <p:cNvPr id="10" name="CuadroTexto 9">
            <a:extLst>
              <a:ext uri="{FF2B5EF4-FFF2-40B4-BE49-F238E27FC236}">
                <a16:creationId xmlns:a16="http://schemas.microsoft.com/office/drawing/2014/main" id="{A3D8D994-5F67-4633-A081-5D4ADF1DBCDC}"/>
              </a:ext>
            </a:extLst>
          </p:cNvPr>
          <p:cNvSpPr txBox="1"/>
          <p:nvPr/>
        </p:nvSpPr>
        <p:spPr>
          <a:xfrm rot="5400000">
            <a:off x="9908375" y="4892727"/>
            <a:ext cx="3258274" cy="523220"/>
          </a:xfrm>
          <a:prstGeom prst="rect">
            <a:avLst/>
          </a:prstGeom>
          <a:noFill/>
        </p:spPr>
        <p:txBody>
          <a:bodyPr wrap="square" rtlCol="0">
            <a:spAutoFit/>
          </a:bodyPr>
          <a:lstStyle/>
          <a:p>
            <a:r>
              <a:rPr lang="es-CO" sz="2800" b="1" dirty="0">
                <a:solidFill>
                  <a:schemeClr val="accent1">
                    <a:lumMod val="75000"/>
                  </a:schemeClr>
                </a:solidFill>
              </a:rPr>
              <a:t>PAÍSES ASOCIADOS</a:t>
            </a:r>
          </a:p>
        </p:txBody>
      </p:sp>
      <p:pic>
        <p:nvPicPr>
          <p:cNvPr id="11" name="Imagen 10">
            <a:extLst>
              <a:ext uri="{FF2B5EF4-FFF2-40B4-BE49-F238E27FC236}">
                <a16:creationId xmlns:a16="http://schemas.microsoft.com/office/drawing/2014/main" id="{72AA2F53-28F1-4B91-9CB7-D17733FAE2E9}"/>
              </a:ext>
            </a:extLst>
          </p:cNvPr>
          <p:cNvPicPr>
            <a:picLocks noChangeAspect="1"/>
          </p:cNvPicPr>
          <p:nvPr/>
        </p:nvPicPr>
        <p:blipFill>
          <a:blip r:embed="rId9" cstate="print"/>
          <a:stretch>
            <a:fillRect/>
          </a:stretch>
        </p:blipFill>
        <p:spPr>
          <a:xfrm>
            <a:off x="5239051" y="2388989"/>
            <a:ext cx="1295653" cy="864514"/>
          </a:xfrm>
          <a:prstGeom prst="rect">
            <a:avLst/>
          </a:prstGeom>
        </p:spPr>
      </p:pic>
      <p:pic>
        <p:nvPicPr>
          <p:cNvPr id="12" name="Imagen 11">
            <a:extLst>
              <a:ext uri="{FF2B5EF4-FFF2-40B4-BE49-F238E27FC236}">
                <a16:creationId xmlns:a16="http://schemas.microsoft.com/office/drawing/2014/main" id="{1089E84F-C3D9-4CC0-8DDA-7189ED051D3A}"/>
              </a:ext>
            </a:extLst>
          </p:cNvPr>
          <p:cNvPicPr>
            <a:picLocks noChangeAspect="1"/>
          </p:cNvPicPr>
          <p:nvPr/>
        </p:nvPicPr>
        <p:blipFill>
          <a:blip r:embed="rId10" cstate="print"/>
          <a:stretch>
            <a:fillRect/>
          </a:stretch>
        </p:blipFill>
        <p:spPr>
          <a:xfrm>
            <a:off x="6851277" y="1007656"/>
            <a:ext cx="1365413" cy="911060"/>
          </a:xfrm>
          <a:prstGeom prst="rect">
            <a:avLst/>
          </a:prstGeom>
        </p:spPr>
      </p:pic>
      <p:pic>
        <p:nvPicPr>
          <p:cNvPr id="1032" name="Picture 8" descr="Image result for bandera URUGUAY">
            <a:extLst>
              <a:ext uri="{FF2B5EF4-FFF2-40B4-BE49-F238E27FC236}">
                <a16:creationId xmlns:a16="http://schemas.microsoft.com/office/drawing/2014/main" id="{F9A65E6F-37B9-4D44-BEC7-707BF9B022D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08284" y="943035"/>
            <a:ext cx="1677910" cy="111860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486A2E79-4E29-4C9C-B228-216FC6239D6A}"/>
              </a:ext>
            </a:extLst>
          </p:cNvPr>
          <p:cNvPicPr>
            <a:picLocks noChangeAspect="1"/>
          </p:cNvPicPr>
          <p:nvPr/>
        </p:nvPicPr>
        <p:blipFill>
          <a:blip r:embed="rId12" cstate="print"/>
          <a:stretch>
            <a:fillRect/>
          </a:stretch>
        </p:blipFill>
        <p:spPr>
          <a:xfrm>
            <a:off x="1833815" y="2388989"/>
            <a:ext cx="1440856" cy="864514"/>
          </a:xfrm>
          <a:prstGeom prst="rect">
            <a:avLst/>
          </a:prstGeom>
        </p:spPr>
      </p:pic>
      <p:pic>
        <p:nvPicPr>
          <p:cNvPr id="14" name="Imagen 13">
            <a:extLst>
              <a:ext uri="{FF2B5EF4-FFF2-40B4-BE49-F238E27FC236}">
                <a16:creationId xmlns:a16="http://schemas.microsoft.com/office/drawing/2014/main" id="{9A33570B-B9FF-4ADA-897B-EE29408270E4}"/>
              </a:ext>
            </a:extLst>
          </p:cNvPr>
          <p:cNvPicPr>
            <a:picLocks noChangeAspect="1"/>
          </p:cNvPicPr>
          <p:nvPr/>
        </p:nvPicPr>
        <p:blipFill>
          <a:blip r:embed="rId13" cstate="print"/>
          <a:stretch>
            <a:fillRect/>
          </a:stretch>
        </p:blipFill>
        <p:spPr>
          <a:xfrm>
            <a:off x="3612665" y="2388990"/>
            <a:ext cx="1295653" cy="864513"/>
          </a:xfrm>
          <a:prstGeom prst="rect">
            <a:avLst/>
          </a:prstGeom>
        </p:spPr>
      </p:pic>
      <p:pic>
        <p:nvPicPr>
          <p:cNvPr id="15" name="Imagen 14">
            <a:extLst>
              <a:ext uri="{FF2B5EF4-FFF2-40B4-BE49-F238E27FC236}">
                <a16:creationId xmlns:a16="http://schemas.microsoft.com/office/drawing/2014/main" id="{2EE4BB2A-7D53-4B17-8C4E-3A3B4944F3F2}"/>
              </a:ext>
            </a:extLst>
          </p:cNvPr>
          <p:cNvPicPr>
            <a:picLocks noChangeAspect="1"/>
          </p:cNvPicPr>
          <p:nvPr/>
        </p:nvPicPr>
        <p:blipFill>
          <a:blip r:embed="rId14" cstate="print"/>
          <a:stretch>
            <a:fillRect/>
          </a:stretch>
        </p:blipFill>
        <p:spPr>
          <a:xfrm>
            <a:off x="6841510" y="2412029"/>
            <a:ext cx="1440855" cy="864514"/>
          </a:xfrm>
          <a:prstGeom prst="rect">
            <a:avLst/>
          </a:prstGeom>
        </p:spPr>
      </p:pic>
      <p:pic>
        <p:nvPicPr>
          <p:cNvPr id="16" name="Imagen 15">
            <a:extLst>
              <a:ext uri="{FF2B5EF4-FFF2-40B4-BE49-F238E27FC236}">
                <a16:creationId xmlns:a16="http://schemas.microsoft.com/office/drawing/2014/main" id="{6545691F-0DE3-44CF-A6E7-4B2CB58AF90B}"/>
              </a:ext>
            </a:extLst>
          </p:cNvPr>
          <p:cNvPicPr>
            <a:picLocks noChangeAspect="1"/>
          </p:cNvPicPr>
          <p:nvPr/>
        </p:nvPicPr>
        <p:blipFill>
          <a:blip r:embed="rId15" cstate="print"/>
          <a:stretch>
            <a:fillRect/>
          </a:stretch>
        </p:blipFill>
        <p:spPr>
          <a:xfrm>
            <a:off x="8591489" y="2390534"/>
            <a:ext cx="1341985" cy="895428"/>
          </a:xfrm>
          <a:prstGeom prst="rect">
            <a:avLst/>
          </a:prstGeom>
        </p:spPr>
      </p:pic>
      <p:pic>
        <p:nvPicPr>
          <p:cNvPr id="17" name="Imagen 16">
            <a:extLst>
              <a:ext uri="{FF2B5EF4-FFF2-40B4-BE49-F238E27FC236}">
                <a16:creationId xmlns:a16="http://schemas.microsoft.com/office/drawing/2014/main" id="{D68AC69A-25D2-470D-9B88-757E690C1B46}"/>
              </a:ext>
            </a:extLst>
          </p:cNvPr>
          <p:cNvPicPr>
            <a:picLocks noChangeAspect="1"/>
          </p:cNvPicPr>
          <p:nvPr/>
        </p:nvPicPr>
        <p:blipFill>
          <a:blip r:embed="rId16" cstate="print"/>
          <a:stretch>
            <a:fillRect/>
          </a:stretch>
        </p:blipFill>
        <p:spPr>
          <a:xfrm>
            <a:off x="4301191" y="5567052"/>
            <a:ext cx="1144743" cy="762238"/>
          </a:xfrm>
          <a:prstGeom prst="rect">
            <a:avLst/>
          </a:prstGeom>
        </p:spPr>
      </p:pic>
      <p:pic>
        <p:nvPicPr>
          <p:cNvPr id="18" name="Imagen 17">
            <a:extLst>
              <a:ext uri="{FF2B5EF4-FFF2-40B4-BE49-F238E27FC236}">
                <a16:creationId xmlns:a16="http://schemas.microsoft.com/office/drawing/2014/main" id="{C1490D4E-F228-4BBF-A132-9EE61BCB7CFC}"/>
              </a:ext>
            </a:extLst>
          </p:cNvPr>
          <p:cNvPicPr>
            <a:picLocks noChangeAspect="1"/>
          </p:cNvPicPr>
          <p:nvPr/>
        </p:nvPicPr>
        <p:blipFill>
          <a:blip r:embed="rId17" cstate="print"/>
          <a:stretch>
            <a:fillRect/>
          </a:stretch>
        </p:blipFill>
        <p:spPr>
          <a:xfrm>
            <a:off x="5566976" y="5531020"/>
            <a:ext cx="1392531" cy="835518"/>
          </a:xfrm>
          <a:prstGeom prst="rect">
            <a:avLst/>
          </a:prstGeom>
        </p:spPr>
      </p:pic>
      <p:sp>
        <p:nvSpPr>
          <p:cNvPr id="19" name="CuadroTexto 18">
            <a:extLst>
              <a:ext uri="{FF2B5EF4-FFF2-40B4-BE49-F238E27FC236}">
                <a16:creationId xmlns:a16="http://schemas.microsoft.com/office/drawing/2014/main" id="{76FE1E41-CBF7-4638-8A48-4EB10D0DDD5F}"/>
              </a:ext>
            </a:extLst>
          </p:cNvPr>
          <p:cNvSpPr txBox="1"/>
          <p:nvPr/>
        </p:nvSpPr>
        <p:spPr>
          <a:xfrm>
            <a:off x="386476" y="5332414"/>
            <a:ext cx="2691115" cy="923330"/>
          </a:xfrm>
          <a:prstGeom prst="rect">
            <a:avLst/>
          </a:prstGeom>
          <a:noFill/>
        </p:spPr>
        <p:txBody>
          <a:bodyPr wrap="square" rtlCol="0">
            <a:spAutoFit/>
          </a:bodyPr>
          <a:lstStyle/>
          <a:p>
            <a:r>
              <a:rPr lang="es-CO" b="1" dirty="0"/>
              <a:t>36 meses</a:t>
            </a:r>
          </a:p>
          <a:p>
            <a:r>
              <a:rPr lang="es-CO" b="1" dirty="0"/>
              <a:t>Inicio: 15/10/2016</a:t>
            </a:r>
          </a:p>
          <a:p>
            <a:r>
              <a:rPr lang="es-CO" b="1" dirty="0"/>
              <a:t>Finaliza: 14/10/2019</a:t>
            </a:r>
          </a:p>
        </p:txBody>
      </p:sp>
    </p:spTree>
    <p:extLst>
      <p:ext uri="{BB962C8B-B14F-4D97-AF65-F5344CB8AC3E}">
        <p14:creationId xmlns:p14="http://schemas.microsoft.com/office/powerpoint/2010/main" val="96159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OBREAL">
            <a:extLst>
              <a:ext uri="{FF2B5EF4-FFF2-40B4-BE49-F238E27FC236}">
                <a16:creationId xmlns:a16="http://schemas.microsoft.com/office/drawing/2014/main" id="{3ABC2951-9DFA-4602-80CD-0DED79C930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61" y="2256732"/>
            <a:ext cx="1866192" cy="397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CONSEJO DE RECTORES DE CHILE">
            <a:extLst>
              <a:ext uri="{FF2B5EF4-FFF2-40B4-BE49-F238E27FC236}">
                <a16:creationId xmlns:a16="http://schemas.microsoft.com/office/drawing/2014/main" id="{A04B24AA-D18A-44D7-827C-DA8FE29AC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11635" y="1425514"/>
            <a:ext cx="831218" cy="8312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ascun">
            <a:extLst>
              <a:ext uri="{FF2B5EF4-FFF2-40B4-BE49-F238E27FC236}">
                <a16:creationId xmlns:a16="http://schemas.microsoft.com/office/drawing/2014/main" id="{6C804B40-C63E-4BC2-8249-DAFBD32C4B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7239" y="1596933"/>
            <a:ext cx="1433283" cy="5115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augm">
            <a:extLst>
              <a:ext uri="{FF2B5EF4-FFF2-40B4-BE49-F238E27FC236}">
                <a16:creationId xmlns:a16="http://schemas.microsoft.com/office/drawing/2014/main" id="{9BE7ACAD-B45D-411C-B6F7-40836D6DA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419" y="1226780"/>
            <a:ext cx="924087" cy="116726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universidad catÃ³lica del norte">
            <a:extLst>
              <a:ext uri="{FF2B5EF4-FFF2-40B4-BE49-F238E27FC236}">
                <a16:creationId xmlns:a16="http://schemas.microsoft.com/office/drawing/2014/main" id="{E8CBCA80-FA65-47DE-A864-69E1984ED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744" y="4612510"/>
            <a:ext cx="790910" cy="7975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n para universidad de magallanes">
            <a:extLst>
              <a:ext uri="{FF2B5EF4-FFF2-40B4-BE49-F238E27FC236}">
                <a16:creationId xmlns:a16="http://schemas.microsoft.com/office/drawing/2014/main" id="{8CA414A4-595A-4762-826F-3FCF7002A0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7727" y="4561423"/>
            <a:ext cx="977194" cy="98448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sultado de imagen para universidad deaysen">
            <a:extLst>
              <a:ext uri="{FF2B5EF4-FFF2-40B4-BE49-F238E27FC236}">
                <a16:creationId xmlns:a16="http://schemas.microsoft.com/office/drawing/2014/main" id="{0E51A029-594C-4829-A8A4-B7DCE48DB2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952455" y="4676171"/>
            <a:ext cx="885575" cy="8855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sultado de imagen para universidad de santander">
            <a:extLst>
              <a:ext uri="{FF2B5EF4-FFF2-40B4-BE49-F238E27FC236}">
                <a16:creationId xmlns:a16="http://schemas.microsoft.com/office/drawing/2014/main" id="{D49A1438-FB5B-49BD-852A-4866CA0B493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523" y="5616551"/>
            <a:ext cx="1055473" cy="104843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esultado de imagen para universidad de ibague">
            <a:extLst>
              <a:ext uri="{FF2B5EF4-FFF2-40B4-BE49-F238E27FC236}">
                <a16:creationId xmlns:a16="http://schemas.microsoft.com/office/drawing/2014/main" id="{C997BF04-78DD-4417-8A40-A182EE8F04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16622" y="5660323"/>
            <a:ext cx="1024489" cy="8844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Resultado de imagen para universidad catolica de loja">
            <a:extLst>
              <a:ext uri="{FF2B5EF4-FFF2-40B4-BE49-F238E27FC236}">
                <a16:creationId xmlns:a16="http://schemas.microsoft.com/office/drawing/2014/main" id="{6E972833-01A8-4EFF-A7E1-BA6D65D157D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97982" y="5592368"/>
            <a:ext cx="589615" cy="94584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E7729E9F-C86C-4907-9B77-B922D38539CD}"/>
              </a:ext>
            </a:extLst>
          </p:cNvPr>
          <p:cNvPicPr>
            <a:picLocks noChangeAspect="1"/>
          </p:cNvPicPr>
          <p:nvPr/>
        </p:nvPicPr>
        <p:blipFill>
          <a:blip r:embed="rId12"/>
          <a:stretch>
            <a:fillRect/>
          </a:stretch>
        </p:blipFill>
        <p:spPr>
          <a:xfrm>
            <a:off x="2998897" y="5545909"/>
            <a:ext cx="1200167" cy="1200167"/>
          </a:xfrm>
          <a:prstGeom prst="rect">
            <a:avLst/>
          </a:prstGeom>
        </p:spPr>
      </p:pic>
      <p:pic>
        <p:nvPicPr>
          <p:cNvPr id="2076" name="Picture 28" descr="Resultado de imagen para universidad de chilecito">
            <a:extLst>
              <a:ext uri="{FF2B5EF4-FFF2-40B4-BE49-F238E27FC236}">
                <a16:creationId xmlns:a16="http://schemas.microsoft.com/office/drawing/2014/main" id="{9E0FA316-C078-45F2-877D-A5FFC4200C2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33901" y="4612045"/>
            <a:ext cx="984487" cy="984487"/>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Resultado de imagen para ufscar">
            <a:extLst>
              <a:ext uri="{FF2B5EF4-FFF2-40B4-BE49-F238E27FC236}">
                <a16:creationId xmlns:a16="http://schemas.microsoft.com/office/drawing/2014/main" id="{B2C46371-6068-4EFB-B9E0-3CAA8F0690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0247" y="4559515"/>
            <a:ext cx="1200167" cy="87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5C5C31C3-5AEC-4B5B-8B1D-00B1FF8E0572}"/>
              </a:ext>
            </a:extLst>
          </p:cNvPr>
          <p:cNvPicPr>
            <a:picLocks noChangeAspect="1"/>
          </p:cNvPicPr>
          <p:nvPr/>
        </p:nvPicPr>
        <p:blipFill>
          <a:blip r:embed="rId15"/>
          <a:stretch>
            <a:fillRect/>
          </a:stretch>
        </p:blipFill>
        <p:spPr>
          <a:xfrm>
            <a:off x="5539269" y="5510442"/>
            <a:ext cx="1200167" cy="1184235"/>
          </a:xfrm>
          <a:prstGeom prst="rect">
            <a:avLst/>
          </a:prstGeom>
        </p:spPr>
      </p:pic>
      <p:pic>
        <p:nvPicPr>
          <p:cNvPr id="2082" name="Picture 34" descr="Resultado de imagen para universitat de barcelona">
            <a:extLst>
              <a:ext uri="{FF2B5EF4-FFF2-40B4-BE49-F238E27FC236}">
                <a16:creationId xmlns:a16="http://schemas.microsoft.com/office/drawing/2014/main" id="{FCF0DC3A-6875-4FFE-90E9-0E214752FD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48778" y="5834401"/>
            <a:ext cx="1923589" cy="612736"/>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Resultado de imagen para university of coimbra">
            <a:extLst>
              <a:ext uri="{FF2B5EF4-FFF2-40B4-BE49-F238E27FC236}">
                <a16:creationId xmlns:a16="http://schemas.microsoft.com/office/drawing/2014/main" id="{86F6C374-34BF-4BE4-B44E-1623EEADDB7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66911" y="5032416"/>
            <a:ext cx="1302152" cy="44273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081827E5-8B57-4B23-B6CB-0AFB101EE18F}"/>
              </a:ext>
            </a:extLst>
          </p:cNvPr>
          <p:cNvPicPr>
            <a:picLocks noChangeAspect="1"/>
          </p:cNvPicPr>
          <p:nvPr/>
        </p:nvPicPr>
        <p:blipFill>
          <a:blip r:embed="rId18" cstate="print"/>
          <a:stretch>
            <a:fillRect/>
          </a:stretch>
        </p:blipFill>
        <p:spPr>
          <a:xfrm>
            <a:off x="8244455" y="5693012"/>
            <a:ext cx="802451" cy="802451"/>
          </a:xfrm>
          <a:prstGeom prst="rect">
            <a:avLst/>
          </a:prstGeom>
        </p:spPr>
      </p:pic>
      <p:pic>
        <p:nvPicPr>
          <p:cNvPr id="2088" name="Picture 40" descr="Resultado de imagen para sapienza">
            <a:extLst>
              <a:ext uri="{FF2B5EF4-FFF2-40B4-BE49-F238E27FC236}">
                <a16:creationId xmlns:a16="http://schemas.microsoft.com/office/drawing/2014/main" id="{F3E6F183-36E3-440C-806F-475C87EA9D6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48778" y="4105135"/>
            <a:ext cx="1576769" cy="766042"/>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26334B52-33D2-4D59-89E5-EE8602D15580}"/>
              </a:ext>
            </a:extLst>
          </p:cNvPr>
          <p:cNvPicPr>
            <a:picLocks noChangeAspect="1"/>
          </p:cNvPicPr>
          <p:nvPr/>
        </p:nvPicPr>
        <p:blipFill>
          <a:blip r:embed="rId20" cstate="print"/>
          <a:stretch>
            <a:fillRect/>
          </a:stretch>
        </p:blipFill>
        <p:spPr>
          <a:xfrm>
            <a:off x="10099854" y="4863256"/>
            <a:ext cx="829756" cy="829756"/>
          </a:xfrm>
          <a:prstGeom prst="rect">
            <a:avLst/>
          </a:prstGeom>
        </p:spPr>
      </p:pic>
      <p:pic>
        <p:nvPicPr>
          <p:cNvPr id="2092" name="Picture 44" descr="Resultado de imagen para universidade do estado da bahia">
            <a:extLst>
              <a:ext uri="{FF2B5EF4-FFF2-40B4-BE49-F238E27FC236}">
                <a16:creationId xmlns:a16="http://schemas.microsoft.com/office/drawing/2014/main" id="{C5591F1A-9E0B-4E77-A1A2-F9A32D98FB4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68185" y="3609022"/>
            <a:ext cx="694356" cy="829756"/>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Resultado de imagen para universidad nacional del sur">
            <a:extLst>
              <a:ext uri="{FF2B5EF4-FFF2-40B4-BE49-F238E27FC236}">
                <a16:creationId xmlns:a16="http://schemas.microsoft.com/office/drawing/2014/main" id="{C6920CE8-2B2C-4582-8C28-37BF24977C2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2455" y="3697820"/>
            <a:ext cx="746726" cy="720591"/>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Resultado de imagen para daad">
            <a:extLst>
              <a:ext uri="{FF2B5EF4-FFF2-40B4-BE49-F238E27FC236}">
                <a16:creationId xmlns:a16="http://schemas.microsoft.com/office/drawing/2014/main" id="{F049580A-E1D5-4076-9391-AE3C7C6AF865}"/>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8816394" y="1475876"/>
            <a:ext cx="1224515" cy="612736"/>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Resultado de imagen para aneca">
            <a:extLst>
              <a:ext uri="{FF2B5EF4-FFF2-40B4-BE49-F238E27FC236}">
                <a16:creationId xmlns:a16="http://schemas.microsoft.com/office/drawing/2014/main" id="{7CED8F96-62AC-4605-A88B-4386E961CFB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131810" y="1346139"/>
            <a:ext cx="1521297" cy="872210"/>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Resultado de imagen para gcub">
            <a:extLst>
              <a:ext uri="{FF2B5EF4-FFF2-40B4-BE49-F238E27FC236}">
                <a16:creationId xmlns:a16="http://schemas.microsoft.com/office/drawing/2014/main" id="{82EFD7A4-8985-4EE2-BE92-0E0E4A2542D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10929" y="1289069"/>
            <a:ext cx="914564" cy="91456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93E437A8-3B17-4B70-BB13-287BA4764B54}"/>
              </a:ext>
            </a:extLst>
          </p:cNvPr>
          <p:cNvPicPr>
            <a:picLocks noChangeAspect="1"/>
          </p:cNvPicPr>
          <p:nvPr/>
        </p:nvPicPr>
        <p:blipFill>
          <a:blip r:embed="rId26" cstate="print"/>
          <a:stretch>
            <a:fillRect/>
          </a:stretch>
        </p:blipFill>
        <p:spPr>
          <a:xfrm>
            <a:off x="7895737" y="4166653"/>
            <a:ext cx="829756" cy="613574"/>
          </a:xfrm>
          <a:prstGeom prst="rect">
            <a:avLst/>
          </a:prstGeom>
        </p:spPr>
      </p:pic>
      <p:pic>
        <p:nvPicPr>
          <p:cNvPr id="21" name="Imagen 20">
            <a:extLst>
              <a:ext uri="{FF2B5EF4-FFF2-40B4-BE49-F238E27FC236}">
                <a16:creationId xmlns:a16="http://schemas.microsoft.com/office/drawing/2014/main" id="{3D400675-9AA7-4EA8-997F-5FFEC33ABCEE}"/>
              </a:ext>
            </a:extLst>
          </p:cNvPr>
          <p:cNvPicPr>
            <a:picLocks noChangeAspect="1"/>
          </p:cNvPicPr>
          <p:nvPr/>
        </p:nvPicPr>
        <p:blipFill>
          <a:blip r:embed="rId27" cstate="print"/>
          <a:stretch>
            <a:fillRect/>
          </a:stretch>
        </p:blipFill>
        <p:spPr>
          <a:xfrm>
            <a:off x="4173881" y="3740432"/>
            <a:ext cx="1113716" cy="623681"/>
          </a:xfrm>
          <a:prstGeom prst="rect">
            <a:avLst/>
          </a:prstGeom>
        </p:spPr>
      </p:pic>
      <p:pic>
        <p:nvPicPr>
          <p:cNvPr id="2106" name="Picture 58" descr="Resultado de imagen para cin">
            <a:extLst>
              <a:ext uri="{FF2B5EF4-FFF2-40B4-BE49-F238E27FC236}">
                <a16:creationId xmlns:a16="http://schemas.microsoft.com/office/drawing/2014/main" id="{3440DAE8-3423-4F13-BA4D-F647613D20BA}"/>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6051231" y="1556738"/>
            <a:ext cx="1596587" cy="515028"/>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descr="Resultado de imagen para andifes">
            <a:extLst>
              <a:ext uri="{FF2B5EF4-FFF2-40B4-BE49-F238E27FC236}">
                <a16:creationId xmlns:a16="http://schemas.microsoft.com/office/drawing/2014/main" id="{CB59A491-19B6-4E22-ABEB-A3FEF458ED04}"/>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096000" y="2256732"/>
            <a:ext cx="2183371" cy="707835"/>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B364808C-F6FA-4458-A55A-946501BB0D03}"/>
              </a:ext>
            </a:extLst>
          </p:cNvPr>
          <p:cNvSpPr txBox="1"/>
          <p:nvPr/>
        </p:nvSpPr>
        <p:spPr>
          <a:xfrm>
            <a:off x="66429" y="1671656"/>
            <a:ext cx="1923655" cy="400110"/>
          </a:xfrm>
          <a:prstGeom prst="rect">
            <a:avLst/>
          </a:prstGeom>
          <a:noFill/>
        </p:spPr>
        <p:txBody>
          <a:bodyPr wrap="square" rtlCol="0">
            <a:spAutoFit/>
          </a:bodyPr>
          <a:lstStyle/>
          <a:p>
            <a:r>
              <a:rPr lang="es-CO" sz="2000" b="1" dirty="0"/>
              <a:t>Coordinado por</a:t>
            </a:r>
            <a:r>
              <a:rPr lang="es-CO" b="1" dirty="0"/>
              <a:t>:</a:t>
            </a:r>
          </a:p>
        </p:txBody>
      </p:sp>
      <p:pic>
        <p:nvPicPr>
          <p:cNvPr id="2110" name="Picture 62" descr="Resultado de imagen para erasmus + union europea">
            <a:extLst>
              <a:ext uri="{FF2B5EF4-FFF2-40B4-BE49-F238E27FC236}">
                <a16:creationId xmlns:a16="http://schemas.microsoft.com/office/drawing/2014/main" id="{A0D30567-B4BD-403A-9B98-086C83C179B9}"/>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a16="http://schemas.microsoft.com/office/drawing/2014/main" id="{526D53F0-999D-468D-91B9-E83A32CAAD67}"/>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2" name="Rectángulo: esquinas redondeadas 1">
            <a:extLst>
              <a:ext uri="{FF2B5EF4-FFF2-40B4-BE49-F238E27FC236}">
                <a16:creationId xmlns:a16="http://schemas.microsoft.com/office/drawing/2014/main" id="{1F2982FB-F47A-414A-B454-35C4B3446F7E}"/>
              </a:ext>
            </a:extLst>
          </p:cNvPr>
          <p:cNvSpPr/>
          <p:nvPr/>
        </p:nvSpPr>
        <p:spPr>
          <a:xfrm>
            <a:off x="2770398" y="345552"/>
            <a:ext cx="7329456" cy="568252"/>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Asociaciones, agremiaciones, agencias y Consejo Rectorales</a:t>
            </a:r>
          </a:p>
        </p:txBody>
      </p:sp>
      <p:sp>
        <p:nvSpPr>
          <p:cNvPr id="37" name="Rectángulo: esquinas redondeadas 36">
            <a:extLst>
              <a:ext uri="{FF2B5EF4-FFF2-40B4-BE49-F238E27FC236}">
                <a16:creationId xmlns:a16="http://schemas.microsoft.com/office/drawing/2014/main" id="{15FF00E6-191D-41BC-AEF9-6B3790F7E290}"/>
              </a:ext>
            </a:extLst>
          </p:cNvPr>
          <p:cNvSpPr/>
          <p:nvPr/>
        </p:nvSpPr>
        <p:spPr>
          <a:xfrm>
            <a:off x="2303556" y="2910025"/>
            <a:ext cx="2183371" cy="568252"/>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América Latina</a:t>
            </a:r>
          </a:p>
        </p:txBody>
      </p:sp>
      <p:sp>
        <p:nvSpPr>
          <p:cNvPr id="38" name="Rectángulo: esquinas redondeadas 37">
            <a:extLst>
              <a:ext uri="{FF2B5EF4-FFF2-40B4-BE49-F238E27FC236}">
                <a16:creationId xmlns:a16="http://schemas.microsoft.com/office/drawing/2014/main" id="{682D7193-0CBD-4728-9EC6-9CA876F6A309}"/>
              </a:ext>
            </a:extLst>
          </p:cNvPr>
          <p:cNvSpPr/>
          <p:nvPr/>
        </p:nvSpPr>
        <p:spPr>
          <a:xfrm>
            <a:off x="8709087" y="3183611"/>
            <a:ext cx="2183371" cy="568252"/>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Europa</a:t>
            </a:r>
          </a:p>
        </p:txBody>
      </p:sp>
    </p:spTree>
    <p:extLst>
      <p:ext uri="{BB962C8B-B14F-4D97-AF65-F5344CB8AC3E}">
        <p14:creationId xmlns:p14="http://schemas.microsoft.com/office/powerpoint/2010/main" val="20293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a:extLst>
              <a:ext uri="{FF2B5EF4-FFF2-40B4-BE49-F238E27FC236}">
                <a16:creationId xmlns:a16="http://schemas.microsoft.com/office/drawing/2014/main" id="{0468CFFC-BAD8-4E7F-AE91-BCD5A965A872}"/>
              </a:ext>
            </a:extLst>
          </p:cNvPr>
          <p:cNvSpPr/>
          <p:nvPr/>
        </p:nvSpPr>
        <p:spPr>
          <a:xfrm>
            <a:off x="2640242" y="532546"/>
            <a:ext cx="6919266"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OBJETIVOS ESPECÍFICOS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pic>
        <p:nvPicPr>
          <p:cNvPr id="5" name="Picture 62" descr="Resultado de imagen para erasmus + union europea">
            <a:extLst>
              <a:ext uri="{FF2B5EF4-FFF2-40B4-BE49-F238E27FC236}">
                <a16:creationId xmlns:a16="http://schemas.microsoft.com/office/drawing/2014/main" id="{649EA963-38C0-46DD-AB38-B4E4BF13A2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23390"/>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4">
            <a:extLst>
              <a:ext uri="{FF2B5EF4-FFF2-40B4-BE49-F238E27FC236}">
                <a16:creationId xmlns:a16="http://schemas.microsoft.com/office/drawing/2014/main" id="{C5455CE2-8C57-4CF6-9D40-022DDFE2AA3D}"/>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7" name="Content Placeholder 2"/>
          <p:cNvSpPr>
            <a:spLocks noGrp="1"/>
          </p:cNvSpPr>
          <p:nvPr>
            <p:ph idx="1"/>
          </p:nvPr>
        </p:nvSpPr>
        <p:spPr>
          <a:xfrm>
            <a:off x="798785" y="1793674"/>
            <a:ext cx="9324647" cy="4709110"/>
          </a:xfrm>
        </p:spPr>
        <p:txBody>
          <a:bodyPr>
            <a:noAutofit/>
          </a:bodyPr>
          <a:lstStyle/>
          <a:p>
            <a:r>
              <a:rPr lang="es-ES" sz="2000" dirty="0" smtClean="0"/>
              <a:t>Desarrollar </a:t>
            </a:r>
            <a:r>
              <a:rPr lang="es-ES" sz="2000" dirty="0"/>
              <a:t>y promover un </a:t>
            </a:r>
            <a:r>
              <a:rPr lang="es-ES" sz="2000" b="1" dirty="0"/>
              <a:t>modelo común de gestión de la movilidad </a:t>
            </a:r>
            <a:r>
              <a:rPr lang="es-ES" sz="2000" dirty="0"/>
              <a:t>(</a:t>
            </a:r>
            <a:r>
              <a:rPr lang="es-ES" sz="2000" dirty="0" smtClean="0"/>
              <a:t>Manual/Guía) </a:t>
            </a:r>
            <a:r>
              <a:rPr lang="es-ES" sz="2000" dirty="0"/>
              <a:t>para las universidades, asociaciones y redes, centrado específicamente en los objetivos de integración regional, basado en los programas existentes de movilidad entre </a:t>
            </a:r>
            <a:r>
              <a:rPr lang="es-ES" sz="2000" dirty="0" smtClean="0"/>
              <a:t>estudiantes, personal académico y administrativo de </a:t>
            </a:r>
            <a:r>
              <a:rPr lang="es-ES" sz="2000" dirty="0"/>
              <a:t>Sudamérica. </a:t>
            </a:r>
          </a:p>
          <a:p>
            <a:r>
              <a:rPr lang="es-ES" sz="2000" b="1" dirty="0"/>
              <a:t>Fortalecer la capacidad de las asociaciones y de las redes universitarias</a:t>
            </a:r>
            <a:r>
              <a:rPr lang="es-ES" sz="2000" dirty="0"/>
              <a:t> sudamericanas de trabajar conjuntamente para gestionar y sostener un modelo de movilidad regional.</a:t>
            </a:r>
          </a:p>
          <a:p>
            <a:r>
              <a:rPr lang="es-ES" sz="2000" dirty="0"/>
              <a:t>Generar </a:t>
            </a:r>
            <a:r>
              <a:rPr lang="es-ES" sz="2000" b="1" dirty="0"/>
              <a:t>mayor conciencia sobre el impacto de la movilidad regional </a:t>
            </a:r>
            <a:r>
              <a:rPr lang="es-ES" sz="2000" dirty="0"/>
              <a:t>sudamericana a través de un sistema de monitoreo común del modelo de movilidad que contribuya a asegurar la calidad de la movilidad y su reconocimiento.</a:t>
            </a:r>
          </a:p>
          <a:p>
            <a:r>
              <a:rPr lang="es-ES" sz="2000" dirty="0"/>
              <a:t>Mejorar el diálogo entre universidades y actores europeos y sudamericanos y, en general, en América Latina sobre </a:t>
            </a:r>
            <a:r>
              <a:rPr lang="es-ES" sz="2000" b="1" dirty="0"/>
              <a:t>políticas de movilidad, herramientas y marcos que permitan incrementar y mejorar la movilidad como parte de la internacionalización / regionalización del sector de la educación superior</a:t>
            </a:r>
            <a:r>
              <a:rPr lang="es-ES" sz="2000" b="1" dirty="0" smtClean="0"/>
              <a:t>.</a:t>
            </a:r>
            <a:endParaRPr lang="es-ES_tradnl" sz="2000" b="1" dirty="0"/>
          </a:p>
        </p:txBody>
      </p:sp>
      <p:pic>
        <p:nvPicPr>
          <p:cNvPr id="8" name="Gráfico 45" descr="Lápiz">
            <a:extLst>
              <a:ext uri="{FF2B5EF4-FFF2-40B4-BE49-F238E27FC236}">
                <a16:creationId xmlns:a16="http://schemas.microsoft.com/office/drawing/2014/main" id="{4775A6E6-3B92-49B8-A4E6-7CEF945E5A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0270778" y="2799830"/>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2" descr="Resultado de imagen para erasmus + union europea">
            <a:extLst>
              <a:ext uri="{FF2B5EF4-FFF2-40B4-BE49-F238E27FC236}">
                <a16:creationId xmlns:a16="http://schemas.microsoft.com/office/drawing/2014/main" id="{649EA963-38C0-46DD-AB38-B4E4BF13A2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23390"/>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C5455CE2-8C57-4CF6-9D40-022DDFE2AA3D}"/>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6" name="Rectángulo 5">
            <a:extLst>
              <a:ext uri="{FF2B5EF4-FFF2-40B4-BE49-F238E27FC236}">
                <a16:creationId xmlns:a16="http://schemas.microsoft.com/office/drawing/2014/main" id="{0468CFFC-BAD8-4E7F-AE91-BCD5A965A872}"/>
              </a:ext>
            </a:extLst>
          </p:cNvPr>
          <p:cNvSpPr/>
          <p:nvPr/>
        </p:nvSpPr>
        <p:spPr>
          <a:xfrm>
            <a:off x="2640242" y="532546"/>
            <a:ext cx="6772624"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PAQUETES DE TRABAJO</a:t>
            </a:r>
          </a:p>
        </p:txBody>
      </p:sp>
      <p:sp>
        <p:nvSpPr>
          <p:cNvPr id="16" name="CuadroTexto 15">
            <a:extLst>
              <a:ext uri="{FF2B5EF4-FFF2-40B4-BE49-F238E27FC236}">
                <a16:creationId xmlns:a16="http://schemas.microsoft.com/office/drawing/2014/main" id="{0A256C41-1FD8-4475-85A8-D58D6C0FD131}"/>
              </a:ext>
            </a:extLst>
          </p:cNvPr>
          <p:cNvSpPr txBox="1"/>
          <p:nvPr/>
        </p:nvSpPr>
        <p:spPr>
          <a:xfrm>
            <a:off x="503499" y="2882096"/>
            <a:ext cx="1770926" cy="1754326"/>
          </a:xfrm>
          <a:prstGeom prst="rect">
            <a:avLst/>
          </a:prstGeom>
          <a:noFill/>
          <a:ln w="28575">
            <a:solidFill>
              <a:srgbClr val="00B050"/>
            </a:solidFill>
          </a:ln>
        </p:spPr>
        <p:txBody>
          <a:bodyPr wrap="square" rtlCol="0">
            <a:spAutoFit/>
          </a:bodyPr>
          <a:lstStyle/>
          <a:p>
            <a:pPr algn="ctr"/>
            <a:r>
              <a:rPr lang="es-CO" dirty="0"/>
              <a:t>Mapeo de la movilidad latinoamericana: características, gestión, financiación</a:t>
            </a:r>
          </a:p>
        </p:txBody>
      </p:sp>
      <p:sp>
        <p:nvSpPr>
          <p:cNvPr id="18" name="CuadroTexto 17">
            <a:extLst>
              <a:ext uri="{FF2B5EF4-FFF2-40B4-BE49-F238E27FC236}">
                <a16:creationId xmlns:a16="http://schemas.microsoft.com/office/drawing/2014/main" id="{109E86EE-D692-4095-BB51-20AFB90A5A09}"/>
              </a:ext>
            </a:extLst>
          </p:cNvPr>
          <p:cNvSpPr txBox="1"/>
          <p:nvPr/>
        </p:nvSpPr>
        <p:spPr>
          <a:xfrm>
            <a:off x="2414286" y="2882096"/>
            <a:ext cx="1770926" cy="1477328"/>
          </a:xfrm>
          <a:prstGeom prst="rect">
            <a:avLst/>
          </a:prstGeom>
          <a:noFill/>
          <a:ln w="28575">
            <a:solidFill>
              <a:srgbClr val="00B050"/>
            </a:solidFill>
          </a:ln>
        </p:spPr>
        <p:txBody>
          <a:bodyPr wrap="square" rtlCol="0">
            <a:spAutoFit/>
          </a:bodyPr>
          <a:lstStyle/>
          <a:p>
            <a:pPr algn="ctr"/>
            <a:r>
              <a:rPr lang="es-CO" dirty="0"/>
              <a:t>Desarrollando el Modelo y Manual de Movilidad Sudamericana</a:t>
            </a:r>
          </a:p>
        </p:txBody>
      </p:sp>
      <p:sp>
        <p:nvSpPr>
          <p:cNvPr id="19" name="CuadroTexto 18">
            <a:extLst>
              <a:ext uri="{FF2B5EF4-FFF2-40B4-BE49-F238E27FC236}">
                <a16:creationId xmlns:a16="http://schemas.microsoft.com/office/drawing/2014/main" id="{487045B3-3ADB-4701-9B93-452E7F830E80}"/>
              </a:ext>
            </a:extLst>
          </p:cNvPr>
          <p:cNvSpPr txBox="1"/>
          <p:nvPr/>
        </p:nvSpPr>
        <p:spPr>
          <a:xfrm>
            <a:off x="4325074" y="2882096"/>
            <a:ext cx="1770926" cy="1477328"/>
          </a:xfrm>
          <a:prstGeom prst="rect">
            <a:avLst/>
          </a:prstGeom>
          <a:noFill/>
          <a:ln w="28575">
            <a:solidFill>
              <a:srgbClr val="FFC000"/>
            </a:solidFill>
          </a:ln>
        </p:spPr>
        <p:txBody>
          <a:bodyPr wrap="square" rtlCol="0">
            <a:spAutoFit/>
          </a:bodyPr>
          <a:lstStyle/>
          <a:p>
            <a:pPr algn="ctr"/>
            <a:r>
              <a:rPr lang="es-CO" dirty="0"/>
              <a:t>Práctica de gestión de la movilidad entre la UE y América del Sur</a:t>
            </a:r>
          </a:p>
        </p:txBody>
      </p:sp>
      <p:sp>
        <p:nvSpPr>
          <p:cNvPr id="20" name="CuadroTexto 19">
            <a:extLst>
              <a:ext uri="{FF2B5EF4-FFF2-40B4-BE49-F238E27FC236}">
                <a16:creationId xmlns:a16="http://schemas.microsoft.com/office/drawing/2014/main" id="{6D9EB0A8-6E70-4F52-9BEC-2350317CE8AA}"/>
              </a:ext>
            </a:extLst>
          </p:cNvPr>
          <p:cNvSpPr txBox="1"/>
          <p:nvPr/>
        </p:nvSpPr>
        <p:spPr>
          <a:xfrm>
            <a:off x="6235864" y="2882096"/>
            <a:ext cx="1770926" cy="1200329"/>
          </a:xfrm>
          <a:prstGeom prst="rect">
            <a:avLst/>
          </a:prstGeom>
          <a:noFill/>
          <a:ln w="28575">
            <a:solidFill>
              <a:srgbClr val="FFC000"/>
            </a:solidFill>
          </a:ln>
        </p:spPr>
        <p:txBody>
          <a:bodyPr wrap="square" rtlCol="0">
            <a:spAutoFit/>
          </a:bodyPr>
          <a:lstStyle/>
          <a:p>
            <a:pPr algn="ctr"/>
            <a:r>
              <a:rPr lang="es-CO" dirty="0"/>
              <a:t>Redacción del Manual de Movilidad Sudamericana</a:t>
            </a:r>
          </a:p>
        </p:txBody>
      </p:sp>
      <p:sp>
        <p:nvSpPr>
          <p:cNvPr id="21" name="CuadroTexto 20">
            <a:extLst>
              <a:ext uri="{FF2B5EF4-FFF2-40B4-BE49-F238E27FC236}">
                <a16:creationId xmlns:a16="http://schemas.microsoft.com/office/drawing/2014/main" id="{DAAC48AC-09F7-420F-982C-9B6D819E5499}"/>
              </a:ext>
            </a:extLst>
          </p:cNvPr>
          <p:cNvSpPr txBox="1"/>
          <p:nvPr/>
        </p:nvSpPr>
        <p:spPr>
          <a:xfrm>
            <a:off x="8146654" y="2882096"/>
            <a:ext cx="1770926" cy="1200329"/>
          </a:xfrm>
          <a:prstGeom prst="rect">
            <a:avLst/>
          </a:prstGeom>
          <a:noFill/>
          <a:ln w="28575">
            <a:solidFill>
              <a:srgbClr val="7030A0"/>
            </a:solidFill>
          </a:ln>
        </p:spPr>
        <p:txBody>
          <a:bodyPr wrap="square" rtlCol="0">
            <a:spAutoFit/>
          </a:bodyPr>
          <a:lstStyle/>
          <a:p>
            <a:pPr algn="ctr"/>
            <a:r>
              <a:rPr lang="es-CO" dirty="0"/>
              <a:t>Plan de calidad - Control de calidad del proyecto</a:t>
            </a:r>
          </a:p>
        </p:txBody>
      </p:sp>
      <p:sp>
        <p:nvSpPr>
          <p:cNvPr id="22" name="CuadroTexto 21">
            <a:extLst>
              <a:ext uri="{FF2B5EF4-FFF2-40B4-BE49-F238E27FC236}">
                <a16:creationId xmlns:a16="http://schemas.microsoft.com/office/drawing/2014/main" id="{2919FF30-E115-49AD-89BE-65D3C157DED8}"/>
              </a:ext>
            </a:extLst>
          </p:cNvPr>
          <p:cNvSpPr txBox="1"/>
          <p:nvPr/>
        </p:nvSpPr>
        <p:spPr>
          <a:xfrm>
            <a:off x="10057444" y="2865495"/>
            <a:ext cx="1770926" cy="1754326"/>
          </a:xfrm>
          <a:prstGeom prst="rect">
            <a:avLst/>
          </a:prstGeom>
          <a:noFill/>
          <a:ln w="28575">
            <a:solidFill>
              <a:srgbClr val="7030A0"/>
            </a:solidFill>
          </a:ln>
        </p:spPr>
        <p:txBody>
          <a:bodyPr wrap="square" rtlCol="0">
            <a:spAutoFit/>
          </a:bodyPr>
          <a:lstStyle/>
          <a:p>
            <a:pPr algn="ctr"/>
            <a:r>
              <a:rPr lang="es-CO" dirty="0"/>
              <a:t>Diseminación y Explotación - Piloteando el Manual CAMINOS para la Movilidad</a:t>
            </a:r>
          </a:p>
        </p:txBody>
      </p:sp>
      <p:sp>
        <p:nvSpPr>
          <p:cNvPr id="23" name="CuadroTexto 22">
            <a:extLst>
              <a:ext uri="{FF2B5EF4-FFF2-40B4-BE49-F238E27FC236}">
                <a16:creationId xmlns:a16="http://schemas.microsoft.com/office/drawing/2014/main" id="{7D0737F1-AD98-4C2B-90FE-49CCA9D3182B}"/>
              </a:ext>
            </a:extLst>
          </p:cNvPr>
          <p:cNvSpPr txBox="1"/>
          <p:nvPr/>
        </p:nvSpPr>
        <p:spPr>
          <a:xfrm>
            <a:off x="4325074" y="5175812"/>
            <a:ext cx="1770926" cy="1477328"/>
          </a:xfrm>
          <a:prstGeom prst="rect">
            <a:avLst/>
          </a:prstGeom>
          <a:noFill/>
          <a:ln w="28575">
            <a:solidFill>
              <a:srgbClr val="C00000"/>
            </a:solidFill>
          </a:ln>
        </p:spPr>
        <p:txBody>
          <a:bodyPr wrap="square" rtlCol="0">
            <a:spAutoFit/>
          </a:bodyPr>
          <a:lstStyle/>
          <a:p>
            <a:pPr algn="ctr"/>
            <a:r>
              <a:rPr lang="es-CO" dirty="0"/>
              <a:t>Diseminación y explotación: diseminación del manual de CAMINOS</a:t>
            </a:r>
          </a:p>
        </p:txBody>
      </p:sp>
      <p:sp>
        <p:nvSpPr>
          <p:cNvPr id="24" name="CuadroTexto 23">
            <a:extLst>
              <a:ext uri="{FF2B5EF4-FFF2-40B4-BE49-F238E27FC236}">
                <a16:creationId xmlns:a16="http://schemas.microsoft.com/office/drawing/2014/main" id="{C0325DD8-A172-4E23-97C3-43A78ADDBCB7}"/>
              </a:ext>
            </a:extLst>
          </p:cNvPr>
          <p:cNvSpPr txBox="1"/>
          <p:nvPr/>
        </p:nvSpPr>
        <p:spPr>
          <a:xfrm>
            <a:off x="6235864" y="5190436"/>
            <a:ext cx="1770926" cy="369332"/>
          </a:xfrm>
          <a:prstGeom prst="rect">
            <a:avLst/>
          </a:prstGeom>
          <a:noFill/>
          <a:ln w="28575">
            <a:solidFill>
              <a:srgbClr val="C00000"/>
            </a:solidFill>
          </a:ln>
        </p:spPr>
        <p:txBody>
          <a:bodyPr wrap="square" rtlCol="0">
            <a:spAutoFit/>
          </a:bodyPr>
          <a:lstStyle/>
          <a:p>
            <a:pPr algn="ctr"/>
            <a:r>
              <a:rPr lang="es-CO" dirty="0"/>
              <a:t>Administración</a:t>
            </a:r>
          </a:p>
        </p:txBody>
      </p:sp>
      <p:pic>
        <p:nvPicPr>
          <p:cNvPr id="28" name="Gráfico 27" descr="Engranajes">
            <a:extLst>
              <a:ext uri="{FF2B5EF4-FFF2-40B4-BE49-F238E27FC236}">
                <a16:creationId xmlns:a16="http://schemas.microsoft.com/office/drawing/2014/main" id="{76AECC0E-7992-47FF-8F22-3400AB4838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7392" y="1882458"/>
            <a:ext cx="914400" cy="914400"/>
          </a:xfrm>
          <a:prstGeom prst="rect">
            <a:avLst/>
          </a:prstGeom>
        </p:spPr>
      </p:pic>
      <p:pic>
        <p:nvPicPr>
          <p:cNvPr id="30" name="Gráfico 29" descr="Megáfono">
            <a:extLst>
              <a:ext uri="{FF2B5EF4-FFF2-40B4-BE49-F238E27FC236}">
                <a16:creationId xmlns:a16="http://schemas.microsoft.com/office/drawing/2014/main" id="{4DD7F658-EE1E-4D6C-A7A8-659185C4AB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485707" y="1835761"/>
            <a:ext cx="914400" cy="914400"/>
          </a:xfrm>
          <a:prstGeom prst="rect">
            <a:avLst/>
          </a:prstGeom>
        </p:spPr>
      </p:pic>
      <p:pic>
        <p:nvPicPr>
          <p:cNvPr id="32" name="Gráfico 31" descr="Usuarios">
            <a:extLst>
              <a:ext uri="{FF2B5EF4-FFF2-40B4-BE49-F238E27FC236}">
                <a16:creationId xmlns:a16="http://schemas.microsoft.com/office/drawing/2014/main" id="{4A7E5EFD-4858-4637-A323-F9A83C06F88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753337" y="1835761"/>
            <a:ext cx="914400" cy="914400"/>
          </a:xfrm>
          <a:prstGeom prst="rect">
            <a:avLst/>
          </a:prstGeom>
        </p:spPr>
      </p:pic>
      <p:pic>
        <p:nvPicPr>
          <p:cNvPr id="34" name="Gráfico 33" descr="Lupa">
            <a:extLst>
              <a:ext uri="{FF2B5EF4-FFF2-40B4-BE49-F238E27FC236}">
                <a16:creationId xmlns:a16="http://schemas.microsoft.com/office/drawing/2014/main" id="{4F416E16-15BE-43BD-B2B1-486C74B7380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405149" y="1835761"/>
            <a:ext cx="914400" cy="914400"/>
          </a:xfrm>
          <a:prstGeom prst="rect">
            <a:avLst/>
          </a:prstGeom>
        </p:spPr>
      </p:pic>
      <p:pic>
        <p:nvPicPr>
          <p:cNvPr id="42" name="Gráfico 41" descr="Maestro">
            <a:extLst>
              <a:ext uri="{FF2B5EF4-FFF2-40B4-BE49-F238E27FC236}">
                <a16:creationId xmlns:a16="http://schemas.microsoft.com/office/drawing/2014/main" id="{23D2D753-D866-43BF-8039-566D5BDB13D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4643377" y="4310418"/>
            <a:ext cx="914400" cy="914400"/>
          </a:xfrm>
          <a:prstGeom prst="rect">
            <a:avLst/>
          </a:prstGeom>
        </p:spPr>
      </p:pic>
      <p:pic>
        <p:nvPicPr>
          <p:cNvPr id="44" name="Gráfico 43" descr="Cabeza con engranajes">
            <a:extLst>
              <a:ext uri="{FF2B5EF4-FFF2-40B4-BE49-F238E27FC236}">
                <a16:creationId xmlns:a16="http://schemas.microsoft.com/office/drawing/2014/main" id="{B9535D1F-8591-4594-9EF1-1183D875C76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2842549" y="1931252"/>
            <a:ext cx="914400" cy="914400"/>
          </a:xfrm>
          <a:prstGeom prst="rect">
            <a:avLst/>
          </a:prstGeom>
        </p:spPr>
      </p:pic>
      <p:pic>
        <p:nvPicPr>
          <p:cNvPr id="46" name="Gráfico 45" descr="Lápiz">
            <a:extLst>
              <a:ext uri="{FF2B5EF4-FFF2-40B4-BE49-F238E27FC236}">
                <a16:creationId xmlns:a16="http://schemas.microsoft.com/office/drawing/2014/main" id="{4775A6E6-3B92-49B8-A4E6-7CEF945E5A9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6833895" y="1822368"/>
            <a:ext cx="914400" cy="914400"/>
          </a:xfrm>
          <a:prstGeom prst="rect">
            <a:avLst/>
          </a:prstGeom>
        </p:spPr>
      </p:pic>
      <p:pic>
        <p:nvPicPr>
          <p:cNvPr id="48" name="Gráfico 47" descr="Gráfico de barras">
            <a:extLst>
              <a:ext uri="{FF2B5EF4-FFF2-40B4-BE49-F238E27FC236}">
                <a16:creationId xmlns:a16="http://schemas.microsoft.com/office/drawing/2014/main" id="{A4F0E1D8-3476-44B4-A205-C3A8148C4E8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6664127" y="4261412"/>
            <a:ext cx="914400" cy="914400"/>
          </a:xfrm>
          <a:prstGeom prst="rect">
            <a:avLst/>
          </a:prstGeom>
        </p:spPr>
      </p:pic>
    </p:spTree>
    <p:extLst>
      <p:ext uri="{BB962C8B-B14F-4D97-AF65-F5344CB8AC3E}">
        <p14:creationId xmlns:p14="http://schemas.microsoft.com/office/powerpoint/2010/main" val="420249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2" descr="Resultado de imagen para erasmus + union europea">
            <a:extLst>
              <a:ext uri="{FF2B5EF4-FFF2-40B4-BE49-F238E27FC236}">
                <a16:creationId xmlns:a16="http://schemas.microsoft.com/office/drawing/2014/main" id="{059D5B24-D0D7-4D1A-8DF0-14CB4FB131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23390"/>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404DE023-A02D-4B63-9992-4F0516782E8B}"/>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6" name="Rectángulo 5">
            <a:extLst>
              <a:ext uri="{FF2B5EF4-FFF2-40B4-BE49-F238E27FC236}">
                <a16:creationId xmlns:a16="http://schemas.microsoft.com/office/drawing/2014/main" id="{E5782328-F997-4629-AE9D-A103764DA0C0}"/>
              </a:ext>
            </a:extLst>
          </p:cNvPr>
          <p:cNvSpPr/>
          <p:nvPr/>
        </p:nvSpPr>
        <p:spPr>
          <a:xfrm>
            <a:off x="2732707" y="532546"/>
            <a:ext cx="6587702"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ETAPAS DEL PROYECTO</a:t>
            </a:r>
          </a:p>
        </p:txBody>
      </p:sp>
      <p:graphicFrame>
        <p:nvGraphicFramePr>
          <p:cNvPr id="7" name="Diagrama 6">
            <a:extLst>
              <a:ext uri="{FF2B5EF4-FFF2-40B4-BE49-F238E27FC236}">
                <a16:creationId xmlns:a16="http://schemas.microsoft.com/office/drawing/2014/main" id="{7DE667D8-80FB-4630-BDA0-9B40F945031F}"/>
              </a:ext>
            </a:extLst>
          </p:cNvPr>
          <p:cNvGraphicFramePr/>
          <p:nvPr>
            <p:extLst>
              <p:ext uri="{D42A27DB-BD31-4B8C-83A1-F6EECF244321}">
                <p14:modId xmlns:p14="http://schemas.microsoft.com/office/powerpoint/2010/main" val="1322933230"/>
              </p:ext>
            </p:extLst>
          </p:nvPr>
        </p:nvGraphicFramePr>
        <p:xfrm>
          <a:off x="1273858" y="1944547"/>
          <a:ext cx="6168663" cy="4211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echa: a la derecha 1">
            <a:extLst>
              <a:ext uri="{FF2B5EF4-FFF2-40B4-BE49-F238E27FC236}">
                <a16:creationId xmlns:a16="http://schemas.microsoft.com/office/drawing/2014/main" id="{492E380C-C39C-4F64-9E82-69B6CB8D424E}"/>
              </a:ext>
            </a:extLst>
          </p:cNvPr>
          <p:cNvSpPr/>
          <p:nvPr/>
        </p:nvSpPr>
        <p:spPr>
          <a:xfrm>
            <a:off x="7037407" y="2228127"/>
            <a:ext cx="810228" cy="208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F6F25B1F-0564-43CB-A8F4-B4BD723745D7}"/>
              </a:ext>
            </a:extLst>
          </p:cNvPr>
          <p:cNvSpPr txBox="1"/>
          <p:nvPr/>
        </p:nvSpPr>
        <p:spPr>
          <a:xfrm>
            <a:off x="8397433" y="2147633"/>
            <a:ext cx="2037144" cy="400110"/>
          </a:xfrm>
          <a:prstGeom prst="rect">
            <a:avLst/>
          </a:prstGeom>
          <a:noFill/>
        </p:spPr>
        <p:txBody>
          <a:bodyPr wrap="square" rtlCol="0">
            <a:spAutoFit/>
          </a:bodyPr>
          <a:lstStyle/>
          <a:p>
            <a:r>
              <a:rPr lang="es-CO" sz="2000" b="1" dirty="0">
                <a:solidFill>
                  <a:srgbClr val="002060"/>
                </a:solidFill>
              </a:rPr>
              <a:t>Investigación</a:t>
            </a:r>
          </a:p>
        </p:txBody>
      </p:sp>
      <p:sp>
        <p:nvSpPr>
          <p:cNvPr id="8" name="Cerrar llave 7">
            <a:extLst>
              <a:ext uri="{FF2B5EF4-FFF2-40B4-BE49-F238E27FC236}">
                <a16:creationId xmlns:a16="http://schemas.microsoft.com/office/drawing/2014/main" id="{94632A75-E728-4674-BB97-41CE3356D8FB}"/>
              </a:ext>
            </a:extLst>
          </p:cNvPr>
          <p:cNvSpPr/>
          <p:nvPr/>
        </p:nvSpPr>
        <p:spPr>
          <a:xfrm>
            <a:off x="7037407" y="3310359"/>
            <a:ext cx="1088021" cy="1562583"/>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a:extLst>
              <a:ext uri="{FF2B5EF4-FFF2-40B4-BE49-F238E27FC236}">
                <a16:creationId xmlns:a16="http://schemas.microsoft.com/office/drawing/2014/main" id="{07DCBA4C-0179-4925-86FC-76D168B97FAA}"/>
              </a:ext>
            </a:extLst>
          </p:cNvPr>
          <p:cNvSpPr txBox="1"/>
          <p:nvPr/>
        </p:nvSpPr>
        <p:spPr>
          <a:xfrm>
            <a:off x="8397433" y="3891595"/>
            <a:ext cx="1620456" cy="400110"/>
          </a:xfrm>
          <a:prstGeom prst="rect">
            <a:avLst/>
          </a:prstGeom>
          <a:noFill/>
        </p:spPr>
        <p:txBody>
          <a:bodyPr wrap="square" rtlCol="0">
            <a:spAutoFit/>
          </a:bodyPr>
          <a:lstStyle/>
          <a:p>
            <a:r>
              <a:rPr lang="es-CO" sz="2000" b="1" dirty="0">
                <a:solidFill>
                  <a:srgbClr val="002060"/>
                </a:solidFill>
              </a:rPr>
              <a:t>Desarrollo</a:t>
            </a:r>
          </a:p>
        </p:txBody>
      </p:sp>
      <p:sp>
        <p:nvSpPr>
          <p:cNvPr id="10" name="Flecha: a la derecha 9">
            <a:extLst>
              <a:ext uri="{FF2B5EF4-FFF2-40B4-BE49-F238E27FC236}">
                <a16:creationId xmlns:a16="http://schemas.microsoft.com/office/drawing/2014/main" id="{465280F2-CF5F-484F-B757-31179609C336}"/>
              </a:ext>
            </a:extLst>
          </p:cNvPr>
          <p:cNvSpPr/>
          <p:nvPr/>
        </p:nvSpPr>
        <p:spPr>
          <a:xfrm>
            <a:off x="7037407" y="5586715"/>
            <a:ext cx="810228" cy="20834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6EF3B839-4288-446B-ADDD-C8777B5D691F}"/>
              </a:ext>
            </a:extLst>
          </p:cNvPr>
          <p:cNvSpPr txBox="1"/>
          <p:nvPr/>
        </p:nvSpPr>
        <p:spPr>
          <a:xfrm>
            <a:off x="8443731" y="5490832"/>
            <a:ext cx="1255853" cy="400110"/>
          </a:xfrm>
          <a:prstGeom prst="rect">
            <a:avLst/>
          </a:prstGeom>
          <a:noFill/>
        </p:spPr>
        <p:txBody>
          <a:bodyPr wrap="square" rtlCol="0">
            <a:spAutoFit/>
          </a:bodyPr>
          <a:lstStyle/>
          <a:p>
            <a:r>
              <a:rPr lang="es-CO" sz="2000" b="1" dirty="0">
                <a:solidFill>
                  <a:srgbClr val="002060"/>
                </a:solidFill>
              </a:rPr>
              <a:t>Piloteo</a:t>
            </a:r>
          </a:p>
        </p:txBody>
      </p:sp>
    </p:spTree>
    <p:extLst>
      <p:ext uri="{BB962C8B-B14F-4D97-AF65-F5344CB8AC3E}">
        <p14:creationId xmlns:p14="http://schemas.microsoft.com/office/powerpoint/2010/main" val="39001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8424553-F57F-48C2-9F9F-BC316480A60A}"/>
              </a:ext>
            </a:extLst>
          </p:cNvPr>
          <p:cNvSpPr/>
          <p:nvPr/>
        </p:nvSpPr>
        <p:spPr>
          <a:xfrm>
            <a:off x="3419913" y="509397"/>
            <a:ext cx="5213287"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GRUPOS FOCALES</a:t>
            </a:r>
          </a:p>
        </p:txBody>
      </p:sp>
      <p:pic>
        <p:nvPicPr>
          <p:cNvPr id="5" name="Picture 62" descr="Resultado de imagen para erasmus + union europea">
            <a:extLst>
              <a:ext uri="{FF2B5EF4-FFF2-40B4-BE49-F238E27FC236}">
                <a16:creationId xmlns:a16="http://schemas.microsoft.com/office/drawing/2014/main" id="{79740D11-02EA-4606-A786-17F5EC4946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0DCF8BF2-3ED5-43E9-8A7E-B90F03288337}"/>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
        <p:nvSpPr>
          <p:cNvPr id="49" name="Rectángulo 48">
            <a:extLst>
              <a:ext uri="{FF2B5EF4-FFF2-40B4-BE49-F238E27FC236}">
                <a16:creationId xmlns:a16="http://schemas.microsoft.com/office/drawing/2014/main" id="{753993E6-96B5-4604-B59D-1AF586B759CA}"/>
              </a:ext>
            </a:extLst>
          </p:cNvPr>
          <p:cNvSpPr/>
          <p:nvPr/>
        </p:nvSpPr>
        <p:spPr>
          <a:xfrm>
            <a:off x="3152057" y="5318013"/>
            <a:ext cx="1750226" cy="584775"/>
          </a:xfrm>
          <a:prstGeom prst="rect">
            <a:avLst/>
          </a:prstGeom>
        </p:spPr>
        <p:txBody>
          <a:bodyPr wrap="square">
            <a:spAutoFit/>
          </a:bodyPr>
          <a:lstStyle/>
          <a:p>
            <a:pPr algn="ctr"/>
            <a:r>
              <a:rPr lang="es-CO" sz="1600" b="1" dirty="0">
                <a:solidFill>
                  <a:schemeClr val="bg1"/>
                </a:solidFill>
              </a:rPr>
              <a:t>BAHÍA BLANCA,</a:t>
            </a:r>
          </a:p>
          <a:p>
            <a:pPr algn="ctr"/>
            <a:r>
              <a:rPr lang="es-CO" sz="1600" b="1" dirty="0">
                <a:solidFill>
                  <a:schemeClr val="bg1"/>
                </a:solidFill>
              </a:rPr>
              <a:t>ARGENTINA</a:t>
            </a:r>
          </a:p>
        </p:txBody>
      </p:sp>
      <p:sp>
        <p:nvSpPr>
          <p:cNvPr id="53" name="CuadroTexto 52">
            <a:extLst>
              <a:ext uri="{FF2B5EF4-FFF2-40B4-BE49-F238E27FC236}">
                <a16:creationId xmlns:a16="http://schemas.microsoft.com/office/drawing/2014/main" id="{9778EF21-6724-48CE-9EA6-64B3A78002C8}"/>
              </a:ext>
            </a:extLst>
          </p:cNvPr>
          <p:cNvSpPr txBox="1"/>
          <p:nvPr/>
        </p:nvSpPr>
        <p:spPr>
          <a:xfrm>
            <a:off x="5348522" y="5295822"/>
            <a:ext cx="1750226" cy="584775"/>
          </a:xfrm>
          <a:prstGeom prst="rect">
            <a:avLst/>
          </a:prstGeom>
          <a:noFill/>
        </p:spPr>
        <p:txBody>
          <a:bodyPr wrap="square" rtlCol="0">
            <a:spAutoFit/>
          </a:bodyPr>
          <a:lstStyle/>
          <a:p>
            <a:pPr algn="ctr"/>
            <a:r>
              <a:rPr lang="es-CO" sz="1600" b="1" dirty="0">
                <a:solidFill>
                  <a:schemeClr val="bg1"/>
                </a:solidFill>
              </a:rPr>
              <a:t>SAO CARLOS, BRASIL</a:t>
            </a:r>
          </a:p>
        </p:txBody>
      </p:sp>
      <p:grpSp>
        <p:nvGrpSpPr>
          <p:cNvPr id="68" name="Grupo 67">
            <a:extLst>
              <a:ext uri="{FF2B5EF4-FFF2-40B4-BE49-F238E27FC236}">
                <a16:creationId xmlns:a16="http://schemas.microsoft.com/office/drawing/2014/main" id="{3135A520-DD10-42B9-89E5-567D00CF2678}"/>
              </a:ext>
            </a:extLst>
          </p:cNvPr>
          <p:cNvGrpSpPr/>
          <p:nvPr/>
        </p:nvGrpSpPr>
        <p:grpSpPr>
          <a:xfrm>
            <a:off x="137324" y="2075656"/>
            <a:ext cx="11767236" cy="4127046"/>
            <a:chOff x="673414" y="1816601"/>
            <a:chExt cx="6486400" cy="4127046"/>
          </a:xfrm>
        </p:grpSpPr>
        <p:sp>
          <p:nvSpPr>
            <p:cNvPr id="48" name="CuadroTexto 47">
              <a:extLst>
                <a:ext uri="{FF2B5EF4-FFF2-40B4-BE49-F238E27FC236}">
                  <a16:creationId xmlns:a16="http://schemas.microsoft.com/office/drawing/2014/main" id="{9BCDC16A-EF65-4C3A-B37E-514F3D939E4C}"/>
                </a:ext>
              </a:extLst>
            </p:cNvPr>
            <p:cNvSpPr txBox="1"/>
            <p:nvPr/>
          </p:nvSpPr>
          <p:spPr>
            <a:xfrm>
              <a:off x="673414" y="1873057"/>
              <a:ext cx="2126259" cy="3539430"/>
            </a:xfrm>
            <a:prstGeom prst="rect">
              <a:avLst/>
            </a:prstGeom>
            <a:noFill/>
          </p:spPr>
          <p:txBody>
            <a:bodyPr wrap="square" rtlCol="0">
              <a:spAutoFit/>
            </a:bodyPr>
            <a:lstStyle/>
            <a:p>
              <a:pPr marL="285750" indent="-285750" algn="ctr">
                <a:buFont typeface="Wingdings" panose="05000000000000000000" pitchFamily="2" charset="2"/>
                <a:buChar char="§"/>
              </a:pPr>
              <a:r>
                <a:rPr lang="es-CO" sz="1600" dirty="0"/>
                <a:t>Compartir buenas prácticas en gestión de la internacionalización en las IES, especialmente en </a:t>
              </a:r>
              <a:r>
                <a:rPr lang="es-CO" sz="1600" b="1" dirty="0"/>
                <a:t>las estrategias y estructuras institucionales que apoyan la movilidad académica</a:t>
              </a:r>
              <a:r>
                <a:rPr lang="es-CO" sz="1600" dirty="0"/>
                <a:t>.</a:t>
              </a:r>
            </a:p>
            <a:p>
              <a:pPr marL="285750" indent="-285750" algn="ctr">
                <a:buFont typeface="Wingdings" panose="05000000000000000000" pitchFamily="2" charset="2"/>
                <a:buChar char="§"/>
              </a:pPr>
              <a:r>
                <a:rPr lang="es-CO" sz="1600" dirty="0"/>
                <a:t>Entender cómo los </a:t>
              </a:r>
              <a:r>
                <a:rPr lang="es-CO" sz="1600" b="1" dirty="0"/>
                <a:t>procesos de calidad </a:t>
              </a:r>
              <a:r>
                <a:rPr lang="es-CO" sz="1600" dirty="0"/>
                <a:t>interna en las IES tomas o deberían tomar en cuenta la </a:t>
              </a:r>
              <a:r>
                <a:rPr lang="es-CO" sz="1600" b="1" dirty="0"/>
                <a:t>evaluación de impacto de la movilidad</a:t>
              </a:r>
              <a:r>
                <a:rPr lang="es-CO" sz="1600" dirty="0"/>
                <a:t>.</a:t>
              </a:r>
            </a:p>
            <a:p>
              <a:pPr marL="285750" indent="-285750" algn="ctr">
                <a:buFont typeface="Wingdings" panose="05000000000000000000" pitchFamily="2" charset="2"/>
                <a:buChar char="§"/>
              </a:pPr>
              <a:r>
                <a:rPr lang="es-CO" sz="1600" dirty="0"/>
                <a:t>Qué rol juegan las </a:t>
              </a:r>
              <a:r>
                <a:rPr lang="es-CO" sz="1600" b="1" dirty="0"/>
                <a:t>políticas públicas</a:t>
              </a:r>
              <a:r>
                <a:rPr lang="es-CO" sz="1600" dirty="0"/>
                <a:t>, los </a:t>
              </a:r>
              <a:r>
                <a:rPr lang="es-CO" sz="1600" b="1" dirty="0"/>
                <a:t>programas nacionales de movilidad y las asociaciones de universidades </a:t>
              </a:r>
              <a:r>
                <a:rPr lang="es-CO" sz="1600" dirty="0"/>
                <a:t>que reúnen el liderazgo universitario en relaciones internacionales.</a:t>
              </a:r>
            </a:p>
          </p:txBody>
        </p:sp>
        <p:sp>
          <p:nvSpPr>
            <p:cNvPr id="54" name="CuadroTexto 53">
              <a:extLst>
                <a:ext uri="{FF2B5EF4-FFF2-40B4-BE49-F238E27FC236}">
                  <a16:creationId xmlns:a16="http://schemas.microsoft.com/office/drawing/2014/main" id="{1F47FF12-79D7-46AF-BED0-9B88A0CC4792}"/>
                </a:ext>
              </a:extLst>
            </p:cNvPr>
            <p:cNvSpPr txBox="1"/>
            <p:nvPr/>
          </p:nvSpPr>
          <p:spPr>
            <a:xfrm>
              <a:off x="2915837" y="1828143"/>
              <a:ext cx="2047747" cy="3046988"/>
            </a:xfrm>
            <a:prstGeom prst="rect">
              <a:avLst/>
            </a:prstGeom>
            <a:noFill/>
          </p:spPr>
          <p:txBody>
            <a:bodyPr wrap="square" rtlCol="0">
              <a:spAutoFit/>
            </a:bodyPr>
            <a:lstStyle/>
            <a:p>
              <a:pPr marL="285750" indent="-285750" algn="ctr">
                <a:buFont typeface="Wingdings" panose="05000000000000000000" pitchFamily="2" charset="2"/>
                <a:buChar char="§"/>
              </a:pPr>
              <a:r>
                <a:rPr lang="es-CO" sz="1600" dirty="0"/>
                <a:t>Compartir buenas prácticas en la definición </a:t>
              </a:r>
              <a:r>
                <a:rPr lang="es-CO" sz="1600" b="1" dirty="0"/>
                <a:t>e implementación de estrategias para la movilidad</a:t>
              </a:r>
              <a:r>
                <a:rPr lang="es-CO" sz="1600" dirty="0"/>
                <a:t>.</a:t>
              </a:r>
            </a:p>
            <a:p>
              <a:pPr marL="285750" indent="-285750" algn="ctr">
                <a:buFont typeface="Wingdings" panose="05000000000000000000" pitchFamily="2" charset="2"/>
                <a:buChar char="§"/>
              </a:pPr>
              <a:r>
                <a:rPr lang="es-CO" sz="1600" dirty="0"/>
                <a:t>Compartir buenas prácticas e </a:t>
              </a:r>
              <a:r>
                <a:rPr lang="es-CO" sz="1600" b="1" dirty="0"/>
                <a:t>identificar principios para la sostenibilidad y el monitoreo de alianzas y socios estratégicos</a:t>
              </a:r>
              <a:r>
                <a:rPr lang="es-CO" sz="1600" dirty="0"/>
                <a:t>, y su papel dentro de la movilidad.</a:t>
              </a:r>
            </a:p>
            <a:p>
              <a:pPr marL="285750" indent="-285750" algn="ctr">
                <a:buFont typeface="Wingdings" panose="05000000000000000000" pitchFamily="2" charset="2"/>
                <a:buChar char="§"/>
              </a:pPr>
              <a:r>
                <a:rPr lang="es-CO" sz="1600" dirty="0"/>
                <a:t>Definir cómo los </a:t>
              </a:r>
              <a:r>
                <a:rPr lang="es-CO" sz="1600" b="1" dirty="0"/>
                <a:t>títulos conjuntos y dobles </a:t>
              </a:r>
              <a:r>
                <a:rPr lang="es-CO" sz="1600" dirty="0"/>
                <a:t>pueden contribuir al mejoramiento de la calidad de la movilidad y a su fortalecimiento en AL.</a:t>
              </a:r>
            </a:p>
          </p:txBody>
        </p:sp>
        <p:sp>
          <p:nvSpPr>
            <p:cNvPr id="55" name="CuadroTexto 54">
              <a:extLst>
                <a:ext uri="{FF2B5EF4-FFF2-40B4-BE49-F238E27FC236}">
                  <a16:creationId xmlns:a16="http://schemas.microsoft.com/office/drawing/2014/main" id="{CE60A393-315C-4E6D-8AC4-3195F9320588}"/>
                </a:ext>
              </a:extLst>
            </p:cNvPr>
            <p:cNvSpPr txBox="1"/>
            <p:nvPr/>
          </p:nvSpPr>
          <p:spPr>
            <a:xfrm>
              <a:off x="5112810" y="1828143"/>
              <a:ext cx="2033330" cy="3785652"/>
            </a:xfrm>
            <a:prstGeom prst="rect">
              <a:avLst/>
            </a:prstGeom>
            <a:noFill/>
          </p:spPr>
          <p:txBody>
            <a:bodyPr wrap="square" rtlCol="0">
              <a:spAutoFit/>
            </a:bodyPr>
            <a:lstStyle/>
            <a:p>
              <a:pPr marL="285750" indent="-285750" algn="ctr">
                <a:buFont typeface="Wingdings" panose="05000000000000000000" pitchFamily="2" charset="2"/>
                <a:buChar char="§"/>
              </a:pPr>
              <a:r>
                <a:rPr lang="es-CO" sz="1600" dirty="0"/>
                <a:t>Compartir buenas prácticas de </a:t>
              </a:r>
              <a:r>
                <a:rPr lang="es-CO" sz="1600" b="1" dirty="0"/>
                <a:t>servicios para apoyar la movilidad y las estructuras institucionales</a:t>
              </a:r>
              <a:r>
                <a:rPr lang="es-CO" sz="1600" dirty="0"/>
                <a:t>, y el papel de las ORIS en éstas estructuras.</a:t>
              </a:r>
            </a:p>
            <a:p>
              <a:pPr marL="285750" indent="-285750" algn="ctr">
                <a:buFont typeface="Wingdings" panose="05000000000000000000" pitchFamily="2" charset="2"/>
                <a:buChar char="§"/>
              </a:pPr>
              <a:r>
                <a:rPr lang="es-CO" sz="1600" dirty="0"/>
                <a:t>Cómo avanzar con </a:t>
              </a:r>
              <a:r>
                <a:rPr lang="es-CO" sz="1600" b="1" dirty="0"/>
                <a:t>el reconocimiento de créditos</a:t>
              </a:r>
              <a:r>
                <a:rPr lang="es-CO" sz="1600" dirty="0"/>
                <a:t>.</a:t>
              </a:r>
            </a:p>
            <a:p>
              <a:pPr marL="285750" indent="-285750" algn="ctr">
                <a:buFont typeface="Wingdings" panose="05000000000000000000" pitchFamily="2" charset="2"/>
                <a:buChar char="§"/>
              </a:pPr>
              <a:r>
                <a:rPr lang="es-CO" sz="1600" dirty="0"/>
                <a:t>Cómo </a:t>
              </a:r>
              <a:r>
                <a:rPr lang="es-CO" sz="1600" b="1" dirty="0"/>
                <a:t>monitorear el impacto</a:t>
              </a:r>
              <a:r>
                <a:rPr lang="es-CO" sz="1600" dirty="0"/>
                <a:t> de la movilidad</a:t>
              </a:r>
            </a:p>
            <a:p>
              <a:pPr marL="285750" indent="-285750" algn="ctr">
                <a:buFont typeface="Wingdings" panose="05000000000000000000" pitchFamily="2" charset="2"/>
                <a:buChar char="§"/>
              </a:pPr>
              <a:r>
                <a:rPr lang="es-CO" sz="1600" dirty="0"/>
                <a:t>Identificar </a:t>
              </a:r>
              <a:r>
                <a:rPr lang="es-CO" sz="1600" b="1" dirty="0"/>
                <a:t>mensajes claves para las instituciones, los Gobiernos y patrocinadores sobre la importancia de invertir en movilidad </a:t>
              </a:r>
              <a:r>
                <a:rPr lang="es-CO" sz="1600" dirty="0"/>
                <a:t>en AL, tomando en cuenta los distintos contextos nacionales</a:t>
              </a:r>
            </a:p>
            <a:p>
              <a:pPr marL="285750" indent="-285750" algn="ctr">
                <a:buFont typeface="Wingdings" panose="05000000000000000000" pitchFamily="2" charset="2"/>
                <a:buChar char="§"/>
              </a:pPr>
              <a:endParaRPr lang="es-CO" sz="1600" dirty="0"/>
            </a:p>
          </p:txBody>
        </p:sp>
        <p:grpSp>
          <p:nvGrpSpPr>
            <p:cNvPr id="67" name="Grupo 66">
              <a:extLst>
                <a:ext uri="{FF2B5EF4-FFF2-40B4-BE49-F238E27FC236}">
                  <a16:creationId xmlns:a16="http://schemas.microsoft.com/office/drawing/2014/main" id="{D93DDB94-D4E1-47B9-9E48-2231C02AA18D}"/>
                </a:ext>
              </a:extLst>
            </p:cNvPr>
            <p:cNvGrpSpPr/>
            <p:nvPr/>
          </p:nvGrpSpPr>
          <p:grpSpPr>
            <a:xfrm>
              <a:off x="775902" y="1816601"/>
              <a:ext cx="6383912" cy="4127046"/>
              <a:chOff x="775902" y="1816601"/>
              <a:chExt cx="6383912" cy="4127046"/>
            </a:xfrm>
          </p:grpSpPr>
          <p:grpSp>
            <p:nvGrpSpPr>
              <p:cNvPr id="56" name="Grupo 55">
                <a:extLst>
                  <a:ext uri="{FF2B5EF4-FFF2-40B4-BE49-F238E27FC236}">
                    <a16:creationId xmlns:a16="http://schemas.microsoft.com/office/drawing/2014/main" id="{557D18CB-979E-4A58-907F-DCD7C279B80D}"/>
                  </a:ext>
                </a:extLst>
              </p:cNvPr>
              <p:cNvGrpSpPr/>
              <p:nvPr/>
            </p:nvGrpSpPr>
            <p:grpSpPr>
              <a:xfrm>
                <a:off x="775902" y="1816602"/>
                <a:ext cx="2010032" cy="4127045"/>
                <a:chOff x="842577" y="2075935"/>
                <a:chExt cx="2010032" cy="4127045"/>
              </a:xfrm>
            </p:grpSpPr>
            <p:sp>
              <p:nvSpPr>
                <p:cNvPr id="57" name="Rectángulo 56">
                  <a:extLst>
                    <a:ext uri="{FF2B5EF4-FFF2-40B4-BE49-F238E27FC236}">
                      <a16:creationId xmlns:a16="http://schemas.microsoft.com/office/drawing/2014/main" id="{05F69E5B-4F1D-4065-BC22-9BA4AF4E1923}"/>
                    </a:ext>
                  </a:extLst>
                </p:cNvPr>
                <p:cNvSpPr/>
                <p:nvPr/>
              </p:nvSpPr>
              <p:spPr>
                <a:xfrm>
                  <a:off x="842577" y="2075935"/>
                  <a:ext cx="2010032" cy="3542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Rectángulo 57">
                  <a:extLst>
                    <a:ext uri="{FF2B5EF4-FFF2-40B4-BE49-F238E27FC236}">
                      <a16:creationId xmlns:a16="http://schemas.microsoft.com/office/drawing/2014/main" id="{8AD6C3D0-1C34-4D15-B5C0-A97490933D43}"/>
                    </a:ext>
                  </a:extLst>
                </p:cNvPr>
                <p:cNvSpPr/>
                <p:nvPr/>
              </p:nvSpPr>
              <p:spPr>
                <a:xfrm>
                  <a:off x="842577" y="5584713"/>
                  <a:ext cx="2010032" cy="57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0" name="Rectángulo 59">
                  <a:extLst>
                    <a:ext uri="{FF2B5EF4-FFF2-40B4-BE49-F238E27FC236}">
                      <a16:creationId xmlns:a16="http://schemas.microsoft.com/office/drawing/2014/main" id="{33148C77-A549-4DE6-B84B-CB35E2BF0ED1}"/>
                    </a:ext>
                  </a:extLst>
                </p:cNvPr>
                <p:cNvSpPr/>
                <p:nvPr/>
              </p:nvSpPr>
              <p:spPr>
                <a:xfrm>
                  <a:off x="972480" y="5618205"/>
                  <a:ext cx="1750226" cy="584775"/>
                </a:xfrm>
                <a:prstGeom prst="rect">
                  <a:avLst/>
                </a:prstGeom>
              </p:spPr>
              <p:txBody>
                <a:bodyPr wrap="square">
                  <a:spAutoFit/>
                </a:bodyPr>
                <a:lstStyle/>
                <a:p>
                  <a:pPr algn="ctr"/>
                  <a:r>
                    <a:rPr lang="es-CO" sz="1600" b="1" dirty="0">
                      <a:solidFill>
                        <a:schemeClr val="bg1"/>
                      </a:solidFill>
                    </a:rPr>
                    <a:t>BUCARAMANGA, COLOMBIA</a:t>
                  </a:r>
                </a:p>
              </p:txBody>
            </p:sp>
          </p:grpSp>
          <p:grpSp>
            <p:nvGrpSpPr>
              <p:cNvPr id="61" name="Grupo 60">
                <a:extLst>
                  <a:ext uri="{FF2B5EF4-FFF2-40B4-BE49-F238E27FC236}">
                    <a16:creationId xmlns:a16="http://schemas.microsoft.com/office/drawing/2014/main" id="{5492670A-0848-4F61-9B46-112FE54E74F1}"/>
                  </a:ext>
                </a:extLst>
              </p:cNvPr>
              <p:cNvGrpSpPr/>
              <p:nvPr/>
            </p:nvGrpSpPr>
            <p:grpSpPr>
              <a:xfrm>
                <a:off x="2972367" y="1816601"/>
                <a:ext cx="2010032" cy="4086187"/>
                <a:chOff x="3039042" y="2075934"/>
                <a:chExt cx="2010032" cy="4086187"/>
              </a:xfrm>
            </p:grpSpPr>
            <p:sp>
              <p:nvSpPr>
                <p:cNvPr id="62" name="Rectángulo 61">
                  <a:extLst>
                    <a:ext uri="{FF2B5EF4-FFF2-40B4-BE49-F238E27FC236}">
                      <a16:creationId xmlns:a16="http://schemas.microsoft.com/office/drawing/2014/main" id="{B6D4767E-9A6B-4A8D-8307-C301D8E4099A}"/>
                    </a:ext>
                  </a:extLst>
                </p:cNvPr>
                <p:cNvSpPr/>
                <p:nvPr/>
              </p:nvSpPr>
              <p:spPr>
                <a:xfrm>
                  <a:off x="3039042" y="5584713"/>
                  <a:ext cx="2010032" cy="577408"/>
                </a:xfrm>
                <a:prstGeom prst="rect">
                  <a:avLst/>
                </a:prstGeom>
                <a:solidFill>
                  <a:schemeClr val="accent4">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3" name="Rectángulo 62">
                  <a:extLst>
                    <a:ext uri="{FF2B5EF4-FFF2-40B4-BE49-F238E27FC236}">
                      <a16:creationId xmlns:a16="http://schemas.microsoft.com/office/drawing/2014/main" id="{7B48E44A-350D-4BEE-BDE3-6B5734C8BBF5}"/>
                    </a:ext>
                  </a:extLst>
                </p:cNvPr>
                <p:cNvSpPr/>
                <p:nvPr/>
              </p:nvSpPr>
              <p:spPr>
                <a:xfrm>
                  <a:off x="3039042" y="2075934"/>
                  <a:ext cx="2010032" cy="405780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64" name="Grupo 63">
                <a:extLst>
                  <a:ext uri="{FF2B5EF4-FFF2-40B4-BE49-F238E27FC236}">
                    <a16:creationId xmlns:a16="http://schemas.microsoft.com/office/drawing/2014/main" id="{1F31B6B5-8270-46B2-A8A6-B7086D25E533}"/>
                  </a:ext>
                </a:extLst>
              </p:cNvPr>
              <p:cNvGrpSpPr/>
              <p:nvPr/>
            </p:nvGrpSpPr>
            <p:grpSpPr>
              <a:xfrm>
                <a:off x="5149782" y="1816602"/>
                <a:ext cx="2010032" cy="4086186"/>
                <a:chOff x="5216457" y="2075935"/>
                <a:chExt cx="2010032" cy="4057802"/>
              </a:xfrm>
            </p:grpSpPr>
            <p:sp>
              <p:nvSpPr>
                <p:cNvPr id="65" name="Rectángulo 64">
                  <a:extLst>
                    <a:ext uri="{FF2B5EF4-FFF2-40B4-BE49-F238E27FC236}">
                      <a16:creationId xmlns:a16="http://schemas.microsoft.com/office/drawing/2014/main" id="{0A9C1C8B-0156-4349-8536-388A9BD6BA55}"/>
                    </a:ext>
                  </a:extLst>
                </p:cNvPr>
                <p:cNvSpPr/>
                <p:nvPr/>
              </p:nvSpPr>
              <p:spPr>
                <a:xfrm>
                  <a:off x="5216457" y="2075935"/>
                  <a:ext cx="2010032" cy="354227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Rectángulo 65">
                  <a:extLst>
                    <a:ext uri="{FF2B5EF4-FFF2-40B4-BE49-F238E27FC236}">
                      <a16:creationId xmlns:a16="http://schemas.microsoft.com/office/drawing/2014/main" id="{372C4E5B-D700-44EE-8429-369FD2DAD8D7}"/>
                    </a:ext>
                  </a:extLst>
                </p:cNvPr>
                <p:cNvSpPr/>
                <p:nvPr/>
              </p:nvSpPr>
              <p:spPr>
                <a:xfrm>
                  <a:off x="5216457" y="5584712"/>
                  <a:ext cx="2010032" cy="5490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grpSp>
      <p:sp>
        <p:nvSpPr>
          <p:cNvPr id="69" name="CuadroTexto 68">
            <a:extLst>
              <a:ext uri="{FF2B5EF4-FFF2-40B4-BE49-F238E27FC236}">
                <a16:creationId xmlns:a16="http://schemas.microsoft.com/office/drawing/2014/main" id="{4929AAD8-5584-48AB-91A9-2870E7924CB7}"/>
              </a:ext>
            </a:extLst>
          </p:cNvPr>
          <p:cNvSpPr txBox="1"/>
          <p:nvPr/>
        </p:nvSpPr>
        <p:spPr>
          <a:xfrm>
            <a:off x="4801528" y="5671571"/>
            <a:ext cx="2895900" cy="338554"/>
          </a:xfrm>
          <a:prstGeom prst="rect">
            <a:avLst/>
          </a:prstGeom>
          <a:noFill/>
        </p:spPr>
        <p:txBody>
          <a:bodyPr wrap="square" rtlCol="0">
            <a:spAutoFit/>
          </a:bodyPr>
          <a:lstStyle/>
          <a:p>
            <a:pPr algn="ctr"/>
            <a:r>
              <a:rPr lang="es-CO" sz="1600" b="1" dirty="0">
                <a:solidFill>
                  <a:schemeClr val="bg1"/>
                </a:solidFill>
              </a:rPr>
              <a:t>BAHÍA BLANCA, ARGENTINA</a:t>
            </a:r>
          </a:p>
        </p:txBody>
      </p:sp>
      <p:sp>
        <p:nvSpPr>
          <p:cNvPr id="70" name="CuadroTexto 69">
            <a:extLst>
              <a:ext uri="{FF2B5EF4-FFF2-40B4-BE49-F238E27FC236}">
                <a16:creationId xmlns:a16="http://schemas.microsoft.com/office/drawing/2014/main" id="{C0275A8A-FBF4-432A-BA51-D8D68FC13892}"/>
              </a:ext>
            </a:extLst>
          </p:cNvPr>
          <p:cNvSpPr txBox="1"/>
          <p:nvPr/>
        </p:nvSpPr>
        <p:spPr>
          <a:xfrm>
            <a:off x="8301410" y="5642309"/>
            <a:ext cx="3281893" cy="338554"/>
          </a:xfrm>
          <a:prstGeom prst="rect">
            <a:avLst/>
          </a:prstGeom>
          <a:noFill/>
        </p:spPr>
        <p:txBody>
          <a:bodyPr wrap="square" rtlCol="0">
            <a:spAutoFit/>
          </a:bodyPr>
          <a:lstStyle/>
          <a:p>
            <a:pPr algn="ctr"/>
            <a:r>
              <a:rPr lang="es-CO" sz="1600" b="1" dirty="0">
                <a:solidFill>
                  <a:schemeClr val="bg1"/>
                </a:solidFill>
              </a:rPr>
              <a:t>SAO CARLOS, BRASIL</a:t>
            </a:r>
          </a:p>
        </p:txBody>
      </p:sp>
    </p:spTree>
    <p:extLst>
      <p:ext uri="{BB962C8B-B14F-4D97-AF65-F5344CB8AC3E}">
        <p14:creationId xmlns:p14="http://schemas.microsoft.com/office/powerpoint/2010/main" val="140884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695E079-D9D4-4BE9-A1FE-62504E62D0CB}"/>
              </a:ext>
            </a:extLst>
          </p:cNvPr>
          <p:cNvSpPr txBox="1"/>
          <p:nvPr/>
        </p:nvSpPr>
        <p:spPr>
          <a:xfrm>
            <a:off x="10367972" y="865176"/>
            <a:ext cx="1824028" cy="1384995"/>
          </a:xfrm>
          <a:prstGeom prst="rect">
            <a:avLst/>
          </a:prstGeom>
          <a:solidFill>
            <a:schemeClr val="accent4">
              <a:lumMod val="40000"/>
              <a:lumOff val="60000"/>
            </a:schemeClr>
          </a:solidFill>
        </p:spPr>
        <p:txBody>
          <a:bodyPr wrap="square" rtlCol="0">
            <a:spAutoFit/>
          </a:bodyPr>
          <a:lstStyle/>
          <a:p>
            <a:r>
              <a:rPr lang="es-CO" sz="2800" b="1" dirty="0">
                <a:solidFill>
                  <a:schemeClr val="accent1">
                    <a:lumMod val="75000"/>
                  </a:schemeClr>
                </a:solidFill>
              </a:rPr>
              <a:t>BONN -BERLÍN ALEMANIA</a:t>
            </a:r>
          </a:p>
        </p:txBody>
      </p:sp>
      <p:sp>
        <p:nvSpPr>
          <p:cNvPr id="5" name="Rectángulo 4">
            <a:extLst>
              <a:ext uri="{FF2B5EF4-FFF2-40B4-BE49-F238E27FC236}">
                <a16:creationId xmlns:a16="http://schemas.microsoft.com/office/drawing/2014/main" id="{9360FE6F-B82F-493E-8B0F-9B738742CD95}"/>
              </a:ext>
            </a:extLst>
          </p:cNvPr>
          <p:cNvSpPr/>
          <p:nvPr/>
        </p:nvSpPr>
        <p:spPr>
          <a:xfrm>
            <a:off x="2985002" y="324169"/>
            <a:ext cx="6002091"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VISITA DE ESTUDIO 1</a:t>
            </a:r>
          </a:p>
        </p:txBody>
      </p:sp>
      <p:pic>
        <p:nvPicPr>
          <p:cNvPr id="6" name="Picture 62" descr="Resultado de imagen para erasmus + union europea">
            <a:extLst>
              <a:ext uri="{FF2B5EF4-FFF2-40B4-BE49-F238E27FC236}">
                <a16:creationId xmlns:a16="http://schemas.microsoft.com/office/drawing/2014/main" id="{38015A73-407E-40F4-9083-A7DB1C2F2B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25" y="140941"/>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C8FBF3E1-74FC-4784-889D-A2B9A2144DF3}"/>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pic>
        <p:nvPicPr>
          <p:cNvPr id="8" name="Imagen 7">
            <a:extLst>
              <a:ext uri="{FF2B5EF4-FFF2-40B4-BE49-F238E27FC236}">
                <a16:creationId xmlns:a16="http://schemas.microsoft.com/office/drawing/2014/main" id="{4C363D9F-FEDB-4C53-AE04-469A3F4B9A25}"/>
              </a:ext>
            </a:extLst>
          </p:cNvPr>
          <p:cNvPicPr>
            <a:picLocks noChangeAspect="1"/>
          </p:cNvPicPr>
          <p:nvPr/>
        </p:nvPicPr>
        <p:blipFill>
          <a:blip r:embed="rId3" cstate="print"/>
          <a:stretch>
            <a:fillRect/>
          </a:stretch>
        </p:blipFill>
        <p:spPr>
          <a:xfrm>
            <a:off x="133514" y="2598230"/>
            <a:ext cx="5051944" cy="2506323"/>
          </a:xfrm>
          <a:prstGeom prst="rect">
            <a:avLst/>
          </a:prstGeom>
          <a:ln>
            <a:solidFill>
              <a:schemeClr val="accent1">
                <a:lumMod val="75000"/>
              </a:schemeClr>
            </a:solidFill>
          </a:ln>
        </p:spPr>
      </p:pic>
      <p:sp>
        <p:nvSpPr>
          <p:cNvPr id="9" name="CuadroTexto 8">
            <a:extLst>
              <a:ext uri="{FF2B5EF4-FFF2-40B4-BE49-F238E27FC236}">
                <a16:creationId xmlns:a16="http://schemas.microsoft.com/office/drawing/2014/main" id="{6D82218E-7C36-4F9E-9230-510394D943BC}"/>
              </a:ext>
            </a:extLst>
          </p:cNvPr>
          <p:cNvSpPr txBox="1"/>
          <p:nvPr/>
        </p:nvSpPr>
        <p:spPr>
          <a:xfrm>
            <a:off x="5185458" y="3025631"/>
            <a:ext cx="6636152" cy="2585323"/>
          </a:xfrm>
          <a:prstGeom prst="rect">
            <a:avLst/>
          </a:prstGeom>
          <a:noFill/>
        </p:spPr>
        <p:txBody>
          <a:bodyPr wrap="square" rtlCol="0">
            <a:spAutoFit/>
          </a:bodyPr>
          <a:lstStyle/>
          <a:p>
            <a:pPr marL="285750" indent="-285750">
              <a:buFont typeface="Wingdings" panose="05000000000000000000" pitchFamily="2" charset="2"/>
              <a:buChar char="Ø"/>
            </a:pPr>
            <a:r>
              <a:rPr lang="es-CO" dirty="0"/>
              <a:t>El centro universitario germano-argentino - fortalecimiento de la cooperación académica e institucional</a:t>
            </a:r>
          </a:p>
          <a:p>
            <a:endParaRPr lang="es-CO" dirty="0"/>
          </a:p>
          <a:p>
            <a:pPr marL="285750" indent="-285750">
              <a:buFont typeface="Wingdings" panose="05000000000000000000" pitchFamily="2" charset="2"/>
              <a:buChar char="Ø"/>
            </a:pPr>
            <a:r>
              <a:rPr lang="es-CO" dirty="0"/>
              <a:t>Cómo funciona la Agencia Nacional para la Educación Superior de la UE y su cooperación dentro del DAAD.</a:t>
            </a:r>
          </a:p>
          <a:p>
            <a:endParaRPr lang="es-CO" dirty="0"/>
          </a:p>
          <a:p>
            <a:pPr marL="285750" indent="-285750">
              <a:buFont typeface="Wingdings" panose="05000000000000000000" pitchFamily="2" charset="2"/>
              <a:buChar char="Ø"/>
            </a:pPr>
            <a:r>
              <a:rPr lang="es-CO" dirty="0"/>
              <a:t>Visita a La Conferencia de Rectores Alemanes (HRK) para conocer las diferentes iniciativas y proyectos que se están implementando en las universidades alemanas.</a:t>
            </a:r>
          </a:p>
        </p:txBody>
      </p:sp>
      <p:sp>
        <p:nvSpPr>
          <p:cNvPr id="10" name="CuadroTexto 9">
            <a:extLst>
              <a:ext uri="{FF2B5EF4-FFF2-40B4-BE49-F238E27FC236}">
                <a16:creationId xmlns:a16="http://schemas.microsoft.com/office/drawing/2014/main" id="{1FEB8012-434A-4953-83D0-F802C81ECAB4}"/>
              </a:ext>
            </a:extLst>
          </p:cNvPr>
          <p:cNvSpPr txBox="1"/>
          <p:nvPr/>
        </p:nvSpPr>
        <p:spPr>
          <a:xfrm>
            <a:off x="6036197" y="2250171"/>
            <a:ext cx="3964330" cy="646331"/>
          </a:xfrm>
          <a:prstGeom prst="rect">
            <a:avLst/>
          </a:prstGeom>
          <a:solidFill>
            <a:schemeClr val="accent6">
              <a:lumMod val="20000"/>
              <a:lumOff val="80000"/>
            </a:schemeClr>
          </a:solidFill>
        </p:spPr>
        <p:txBody>
          <a:bodyPr wrap="square" rtlCol="0">
            <a:spAutoFit/>
          </a:bodyPr>
          <a:lstStyle/>
          <a:p>
            <a:r>
              <a:rPr lang="es-CO" dirty="0"/>
              <a:t>Conocimiento de los programas de asociación del DAAD y su gestión.</a:t>
            </a:r>
          </a:p>
        </p:txBody>
      </p:sp>
      <p:sp>
        <p:nvSpPr>
          <p:cNvPr id="11" name="AutoShape 2" descr="Image result for daad">
            <a:extLst>
              <a:ext uri="{FF2B5EF4-FFF2-40B4-BE49-F238E27FC236}">
                <a16:creationId xmlns:a16="http://schemas.microsoft.com/office/drawing/2014/main" id="{40A21DD4-9091-4427-9E32-3C03F384E9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2" name="Imagen 11">
            <a:extLst>
              <a:ext uri="{FF2B5EF4-FFF2-40B4-BE49-F238E27FC236}">
                <a16:creationId xmlns:a16="http://schemas.microsoft.com/office/drawing/2014/main" id="{ED2160B8-6F7B-4FF4-A518-8B34CE57819F}"/>
              </a:ext>
            </a:extLst>
          </p:cNvPr>
          <p:cNvPicPr>
            <a:picLocks noChangeAspect="1"/>
          </p:cNvPicPr>
          <p:nvPr/>
        </p:nvPicPr>
        <p:blipFill>
          <a:blip r:embed="rId4"/>
          <a:stretch>
            <a:fillRect/>
          </a:stretch>
        </p:blipFill>
        <p:spPr>
          <a:xfrm>
            <a:off x="222348" y="5281612"/>
            <a:ext cx="1418727" cy="709364"/>
          </a:xfrm>
          <a:prstGeom prst="rect">
            <a:avLst/>
          </a:prstGeom>
        </p:spPr>
      </p:pic>
      <p:pic>
        <p:nvPicPr>
          <p:cNvPr id="2052" name="Picture 4" descr="Image result for hrk alemania">
            <a:extLst>
              <a:ext uri="{FF2B5EF4-FFF2-40B4-BE49-F238E27FC236}">
                <a16:creationId xmlns:a16="http://schemas.microsoft.com/office/drawing/2014/main" id="{1F25E625-1430-407A-8BCC-8109978E8E9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2795" y="5281612"/>
            <a:ext cx="3468184" cy="706281"/>
          </a:xfrm>
          <a:prstGeom prst="rect">
            <a:avLst/>
          </a:prstGeom>
          <a:noFill/>
          <a:effectLst>
            <a:glow>
              <a:schemeClr val="accent1">
                <a:alpha val="63000"/>
              </a:schemeClr>
            </a:glo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6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4F74D28C-3268-4E35-8EE1-D92CB4A85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58D44E42-C462-4105-BC86-FE75B4E3C4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1E12B4DF-240D-45C0-A11E-63D7B9356F5C}"/>
              </a:ext>
            </a:extLst>
          </p:cNvPr>
          <p:cNvPicPr>
            <a:picLocks noChangeAspect="1"/>
          </p:cNvPicPr>
          <p:nvPr/>
        </p:nvPicPr>
        <p:blipFill>
          <a:blip r:embed="rId2"/>
          <a:stretch>
            <a:fillRect/>
          </a:stretch>
        </p:blipFill>
        <p:spPr>
          <a:xfrm>
            <a:off x="364241" y="1535569"/>
            <a:ext cx="3622065" cy="2678385"/>
          </a:xfrm>
          <a:prstGeom prst="rect">
            <a:avLst/>
          </a:prstGeom>
        </p:spPr>
      </p:pic>
      <p:sp>
        <p:nvSpPr>
          <p:cNvPr id="4" name="CuadroTexto 3">
            <a:extLst>
              <a:ext uri="{FF2B5EF4-FFF2-40B4-BE49-F238E27FC236}">
                <a16:creationId xmlns:a16="http://schemas.microsoft.com/office/drawing/2014/main" id="{65B26A79-C1FD-4079-AF9B-759F23BFF1FA}"/>
              </a:ext>
            </a:extLst>
          </p:cNvPr>
          <p:cNvSpPr txBox="1"/>
          <p:nvPr/>
        </p:nvSpPr>
        <p:spPr>
          <a:xfrm>
            <a:off x="6477804" y="1410887"/>
            <a:ext cx="5006336" cy="3181684"/>
          </a:xfrm>
          <a:prstGeom prst="rect">
            <a:avLst/>
          </a:prstGeom>
          <a:noFill/>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b="1" dirty="0"/>
              <a:t>La </a:t>
            </a:r>
            <a:r>
              <a:rPr lang="en-US" b="1" dirty="0" err="1"/>
              <a:t>primera</a:t>
            </a:r>
            <a:r>
              <a:rPr lang="en-US" b="1" dirty="0"/>
              <a:t> </a:t>
            </a:r>
            <a:r>
              <a:rPr lang="en-US" b="1" dirty="0" err="1"/>
              <a:t>sesión</a:t>
            </a:r>
            <a:r>
              <a:rPr lang="en-US" b="1" dirty="0"/>
              <a:t> </a:t>
            </a:r>
            <a:r>
              <a:rPr lang="en-US" b="1" dirty="0" err="1"/>
              <a:t>en</a:t>
            </a:r>
            <a:r>
              <a:rPr lang="en-US" b="1" dirty="0"/>
              <a:t> </a:t>
            </a:r>
            <a:r>
              <a:rPr lang="en-US" b="1" dirty="0" err="1"/>
              <a:t>Berlín</a:t>
            </a:r>
            <a:r>
              <a:rPr lang="en-US" b="1" dirty="0"/>
              <a:t> </a:t>
            </a:r>
            <a:r>
              <a:rPr lang="en-US" b="1" dirty="0" err="1"/>
              <a:t>fue</a:t>
            </a:r>
            <a:r>
              <a:rPr lang="en-US" b="1" dirty="0"/>
              <a:t> </a:t>
            </a:r>
            <a:r>
              <a:rPr lang="en-US" b="1" dirty="0" err="1"/>
              <a:t>planeada</a:t>
            </a:r>
            <a:r>
              <a:rPr lang="en-US" b="1" dirty="0"/>
              <a:t> para </a:t>
            </a:r>
            <a:r>
              <a:rPr lang="en-US" b="1" dirty="0" err="1"/>
              <a:t>discutir</a:t>
            </a:r>
            <a:r>
              <a:rPr lang="en-US" b="1" dirty="0"/>
              <a:t> las </a:t>
            </a:r>
            <a:r>
              <a:rPr lang="en-US" b="1" dirty="0" err="1"/>
              <a:t>oportunidades</a:t>
            </a:r>
            <a:r>
              <a:rPr lang="en-US" b="1" dirty="0"/>
              <a:t> y </a:t>
            </a:r>
            <a:r>
              <a:rPr lang="en-US" b="1" dirty="0" err="1"/>
              <a:t>desafíos</a:t>
            </a:r>
            <a:r>
              <a:rPr lang="en-US" b="1" dirty="0"/>
              <a:t> </a:t>
            </a:r>
            <a:r>
              <a:rPr lang="en-US" b="1" dirty="0" err="1"/>
              <a:t>en</a:t>
            </a:r>
            <a:r>
              <a:rPr lang="en-US" b="1" dirty="0"/>
              <a:t> la </a:t>
            </a:r>
            <a:r>
              <a:rPr lang="en-US" b="1" dirty="0" err="1"/>
              <a:t>colaboración</a:t>
            </a:r>
            <a:r>
              <a:rPr lang="en-US" b="1" dirty="0"/>
              <a:t> </a:t>
            </a:r>
            <a:r>
              <a:rPr lang="en-US" b="1" dirty="0" err="1"/>
              <a:t>universitaria</a:t>
            </a:r>
            <a:r>
              <a:rPr lang="en-US" b="1" dirty="0"/>
              <a:t> con el sur global: </a:t>
            </a:r>
            <a:r>
              <a:rPr lang="en-US" b="1" dirty="0" err="1"/>
              <a:t>responsabilidad</a:t>
            </a:r>
            <a:r>
              <a:rPr lang="en-US" b="1" dirty="0"/>
              <a:t> global, </a:t>
            </a:r>
            <a:r>
              <a:rPr lang="en-US" b="1" dirty="0" err="1"/>
              <a:t>impactos</a:t>
            </a:r>
            <a:r>
              <a:rPr lang="en-US" b="1" dirty="0"/>
              <a:t> </a:t>
            </a:r>
            <a:r>
              <a:rPr lang="en-US" b="1" dirty="0" err="1"/>
              <a:t>globales</a:t>
            </a:r>
            <a:r>
              <a:rPr lang="en-US" b="1" dirty="0"/>
              <a:t> de la </a:t>
            </a:r>
            <a:r>
              <a:rPr lang="en-US" b="1" dirty="0" err="1"/>
              <a:t>investigación</a:t>
            </a:r>
            <a:r>
              <a:rPr lang="en-US" b="1" dirty="0"/>
              <a:t>, </a:t>
            </a:r>
            <a:r>
              <a:rPr lang="en-US" b="1" dirty="0" err="1"/>
              <a:t>sostenibilidad</a:t>
            </a:r>
            <a:r>
              <a:rPr lang="en-US" b="1" dirty="0"/>
              <a:t> global, </a:t>
            </a:r>
            <a:r>
              <a:rPr lang="en-US" b="1" dirty="0" err="1"/>
              <a:t>movilidad</a:t>
            </a:r>
            <a:r>
              <a:rPr lang="en-US" b="1" dirty="0"/>
              <a:t> </a:t>
            </a:r>
            <a:r>
              <a:rPr lang="en-US" b="1" dirty="0" err="1"/>
              <a:t>académica</a:t>
            </a:r>
            <a:r>
              <a:rPr lang="en-US" b="1" dirty="0"/>
              <a:t>.</a:t>
            </a:r>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b="1" dirty="0"/>
              <a:t>TU </a:t>
            </a:r>
            <a:r>
              <a:rPr lang="en-US" b="1" dirty="0" err="1"/>
              <a:t>Berlín</a:t>
            </a:r>
            <a:r>
              <a:rPr lang="en-US" b="1" dirty="0"/>
              <a:t> </a:t>
            </a:r>
            <a:r>
              <a:rPr lang="en-US" b="1" dirty="0" err="1"/>
              <a:t>también</a:t>
            </a:r>
            <a:r>
              <a:rPr lang="en-US" b="1" dirty="0"/>
              <a:t> </a:t>
            </a:r>
            <a:r>
              <a:rPr lang="en-US" b="1" dirty="0" err="1"/>
              <a:t>presentó</a:t>
            </a:r>
            <a:r>
              <a:rPr lang="en-US" b="1" dirty="0"/>
              <a:t> </a:t>
            </a:r>
            <a:r>
              <a:rPr lang="en-US" b="1" dirty="0" err="1"/>
              <a:t>su</a:t>
            </a:r>
            <a:r>
              <a:rPr lang="en-US" b="1" dirty="0"/>
              <a:t> </a:t>
            </a:r>
            <a:r>
              <a:rPr lang="en-US" b="1" dirty="0" err="1"/>
              <a:t>movilidad</a:t>
            </a:r>
            <a:r>
              <a:rPr lang="en-US" b="1" dirty="0"/>
              <a:t> </a:t>
            </a:r>
            <a:r>
              <a:rPr lang="en-US" b="1" dirty="0" err="1"/>
              <a:t>en</a:t>
            </a:r>
            <a:r>
              <a:rPr lang="en-US" b="1" dirty="0"/>
              <a:t> el </a:t>
            </a:r>
            <a:r>
              <a:rPr lang="en-US" b="1" dirty="0" err="1"/>
              <a:t>contexto</a:t>
            </a:r>
            <a:r>
              <a:rPr lang="en-US" b="1" dirty="0"/>
              <a:t> de </a:t>
            </a:r>
            <a:r>
              <a:rPr lang="en-US" b="1" dirty="0" err="1"/>
              <a:t>su</a:t>
            </a:r>
            <a:r>
              <a:rPr lang="en-US" b="1" dirty="0"/>
              <a:t> </a:t>
            </a:r>
            <a:r>
              <a:rPr lang="en-US" b="1" dirty="0" err="1"/>
              <a:t>estrategia</a:t>
            </a:r>
            <a:r>
              <a:rPr lang="en-US" b="1" dirty="0"/>
              <a:t> de </a:t>
            </a:r>
            <a:r>
              <a:rPr lang="en-US" b="1" dirty="0" err="1"/>
              <a:t>internacionalización</a:t>
            </a:r>
            <a:r>
              <a:rPr lang="en-US" b="1" dirty="0"/>
              <a:t> junto con </a:t>
            </a:r>
            <a:r>
              <a:rPr lang="en-US" b="1" dirty="0" err="1"/>
              <a:t>su</a:t>
            </a:r>
            <a:r>
              <a:rPr lang="en-US" b="1" dirty="0"/>
              <a:t> personal y la </a:t>
            </a:r>
            <a:r>
              <a:rPr lang="en-US" b="1" dirty="0" err="1"/>
              <a:t>gestión</a:t>
            </a:r>
            <a:r>
              <a:rPr lang="en-US" b="1" dirty="0"/>
              <a:t> de la </a:t>
            </a:r>
            <a:r>
              <a:rPr lang="en-US" b="1" dirty="0" err="1"/>
              <a:t>movilidad</a:t>
            </a:r>
            <a:r>
              <a:rPr lang="en-US" b="1" dirty="0"/>
              <a:t> de los </a:t>
            </a:r>
            <a:r>
              <a:rPr lang="en-US" b="1" dirty="0" err="1"/>
              <a:t>estudiantes</a:t>
            </a:r>
            <a:r>
              <a:rPr lang="en-US" b="1" dirty="0"/>
              <a:t>. Los </a:t>
            </a:r>
            <a:r>
              <a:rPr lang="en-US" b="1" dirty="0" err="1"/>
              <a:t>participantes</a:t>
            </a:r>
            <a:r>
              <a:rPr lang="en-US" b="1" dirty="0"/>
              <a:t> </a:t>
            </a:r>
            <a:r>
              <a:rPr lang="en-US" b="1" dirty="0" err="1"/>
              <a:t>también</a:t>
            </a:r>
            <a:r>
              <a:rPr lang="en-US" b="1" dirty="0"/>
              <a:t> </a:t>
            </a:r>
            <a:r>
              <a:rPr lang="en-US" b="1" dirty="0" err="1"/>
              <a:t>tuvieron</a:t>
            </a:r>
            <a:r>
              <a:rPr lang="en-US" b="1" dirty="0"/>
              <a:t> la </a:t>
            </a:r>
            <a:r>
              <a:rPr lang="en-US" b="1" dirty="0" err="1"/>
              <a:t>oportunidad</a:t>
            </a:r>
            <a:r>
              <a:rPr lang="en-US" b="1" dirty="0"/>
              <a:t> de </a:t>
            </a:r>
            <a:r>
              <a:rPr lang="en-US" b="1" dirty="0" err="1"/>
              <a:t>visitar</a:t>
            </a:r>
            <a:r>
              <a:rPr lang="en-US" b="1" dirty="0"/>
              <a:t> el Welcome Center Berlin y </a:t>
            </a:r>
            <a:r>
              <a:rPr lang="en-US" b="1" dirty="0" err="1"/>
              <a:t>escuchar</a:t>
            </a:r>
            <a:r>
              <a:rPr lang="en-US" b="1" dirty="0"/>
              <a:t> la </a:t>
            </a:r>
            <a:r>
              <a:rPr lang="en-US" b="1" dirty="0" err="1"/>
              <a:t>presentación</a:t>
            </a:r>
            <a:r>
              <a:rPr lang="en-US" b="1" dirty="0"/>
              <a:t> </a:t>
            </a:r>
            <a:r>
              <a:rPr lang="en-US" b="1" dirty="0" err="1"/>
              <a:t>sobre</a:t>
            </a:r>
            <a:r>
              <a:rPr lang="en-US" b="1" dirty="0"/>
              <a:t> los </a:t>
            </a:r>
            <a:r>
              <a:rPr lang="en-US" b="1" dirty="0" err="1"/>
              <a:t>objetivos</a:t>
            </a:r>
            <a:r>
              <a:rPr lang="en-US" b="1" dirty="0"/>
              <a:t> y la </a:t>
            </a:r>
            <a:r>
              <a:rPr lang="en-US" b="1" dirty="0" err="1"/>
              <a:t>gestión</a:t>
            </a:r>
            <a:r>
              <a:rPr lang="en-US" b="1" dirty="0"/>
              <a:t> del Centro.. </a:t>
            </a:r>
          </a:p>
        </p:txBody>
      </p:sp>
      <p:pic>
        <p:nvPicPr>
          <p:cNvPr id="11" name="Picture 62" descr="Resultado de imagen para erasmus + union europea">
            <a:extLst>
              <a:ext uri="{FF2B5EF4-FFF2-40B4-BE49-F238E27FC236}">
                <a16:creationId xmlns:a16="http://schemas.microsoft.com/office/drawing/2014/main" id="{C1415993-1B60-4FF0-AE6B-98E6D84CB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5" y="134965"/>
            <a:ext cx="1824028" cy="3975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287A465E-0527-48E3-9706-D504F44A4358}"/>
              </a:ext>
            </a:extLst>
          </p:cNvPr>
          <p:cNvSpPr/>
          <p:nvPr/>
        </p:nvSpPr>
        <p:spPr>
          <a:xfrm>
            <a:off x="10316557" y="0"/>
            <a:ext cx="1875443" cy="584775"/>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CAMINOS</a:t>
            </a:r>
          </a:p>
        </p:txBody>
      </p:sp>
    </p:spTree>
    <p:extLst>
      <p:ext uri="{BB962C8B-B14F-4D97-AF65-F5344CB8AC3E}">
        <p14:creationId xmlns:p14="http://schemas.microsoft.com/office/powerpoint/2010/main" val="34553038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1103</Words>
  <Application>Microsoft Office PowerPoint</Application>
  <PresentationFormat>Panorámica</PresentationFormat>
  <Paragraphs>100</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FeRNAnDa ViLLaMiZaR rOdriGueZ</dc:creator>
  <cp:lastModifiedBy>Ismael Crôtte</cp:lastModifiedBy>
  <cp:revision>45</cp:revision>
  <dcterms:created xsi:type="dcterms:W3CDTF">2018-09-03T03:59:07Z</dcterms:created>
  <dcterms:modified xsi:type="dcterms:W3CDTF">2019-03-06T23:12:43Z</dcterms:modified>
</cp:coreProperties>
</file>