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 r:id="rId2"/>
    <p:sldId id="347" r:id="rId3"/>
    <p:sldId id="348" r:id="rId4"/>
    <p:sldId id="349" r:id="rId5"/>
    <p:sldId id="350" r:id="rId6"/>
    <p:sldId id="351" r:id="rId7"/>
    <p:sldId id="352" r:id="rId8"/>
    <p:sldId id="353" r:id="rId9"/>
    <p:sldId id="354" r:id="rId10"/>
    <p:sldId id="355" r:id="rId11"/>
    <p:sldId id="364" r:id="rId12"/>
    <p:sldId id="356" r:id="rId13"/>
    <p:sldId id="357" r:id="rId14"/>
    <p:sldId id="358" r:id="rId15"/>
    <p:sldId id="360" r:id="rId16"/>
    <p:sldId id="361" r:id="rId17"/>
    <p:sldId id="362" r:id="rId18"/>
    <p:sldId id="365" r:id="rId19"/>
    <p:sldId id="366" r:id="rId20"/>
    <p:sldId id="373" r:id="rId21"/>
    <p:sldId id="367" r:id="rId22"/>
    <p:sldId id="369" r:id="rId23"/>
    <p:sldId id="371" r:id="rId24"/>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8" autoAdjust="0"/>
    <p:restoredTop sz="94660"/>
  </p:normalViewPr>
  <p:slideViewPr>
    <p:cSldViewPr snapToGrid="0">
      <p:cViewPr varScale="1">
        <p:scale>
          <a:sx n="115" d="100"/>
          <a:sy n="115" d="100"/>
        </p:scale>
        <p:origin x="25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ACA06C6E-8B7B-460F-9F6C-4CFF1FB41647}" type="datetimeFigureOut">
              <a:rPr lang="it-IT"/>
              <a:pPr>
                <a:defRPr/>
              </a:pPr>
              <a:t>06/03/2019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AB7A657-B58E-4DD4-94A7-763F8875B8EE}" type="slidenum">
              <a:rPr lang="it-IT"/>
              <a:pPr>
                <a:defRPr/>
              </a:pPr>
              <a:t>‹Nº›</a:t>
            </a:fld>
            <a:endParaRPr lang="it-IT"/>
          </a:p>
        </p:txBody>
      </p:sp>
    </p:spTree>
    <p:extLst>
      <p:ext uri="{BB962C8B-B14F-4D97-AF65-F5344CB8AC3E}">
        <p14:creationId xmlns:p14="http://schemas.microsoft.com/office/powerpoint/2010/main" val="2061456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B66EC5D4-4FE9-4FF0-87F7-1E6E7AB3E5BA}" type="datetimeFigureOut">
              <a:rPr lang="it-IT"/>
              <a:pPr>
                <a:defRPr/>
              </a:pPr>
              <a:t>06/03/2019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A029F53-6B79-45DF-B5C5-30123B572D66}" type="slidenum">
              <a:rPr lang="it-IT"/>
              <a:pPr>
                <a:defRPr/>
              </a:pPr>
              <a:t>‹Nº›</a:t>
            </a:fld>
            <a:endParaRPr lang="it-IT"/>
          </a:p>
        </p:txBody>
      </p:sp>
    </p:spTree>
    <p:extLst>
      <p:ext uri="{BB962C8B-B14F-4D97-AF65-F5344CB8AC3E}">
        <p14:creationId xmlns:p14="http://schemas.microsoft.com/office/powerpoint/2010/main" val="208759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6D8F794-3381-4DD9-8D02-81FC5DB54504}" type="datetimeFigureOut">
              <a:rPr lang="it-IT"/>
              <a:pPr>
                <a:defRPr/>
              </a:pPr>
              <a:t>06/03/2019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44005E1-FA6A-4FEF-82E4-2017FD4A40A9}" type="slidenum">
              <a:rPr lang="it-IT"/>
              <a:pPr>
                <a:defRPr/>
              </a:pPr>
              <a:t>‹Nº›</a:t>
            </a:fld>
            <a:endParaRPr lang="it-IT"/>
          </a:p>
        </p:txBody>
      </p:sp>
    </p:spTree>
    <p:extLst>
      <p:ext uri="{BB962C8B-B14F-4D97-AF65-F5344CB8AC3E}">
        <p14:creationId xmlns:p14="http://schemas.microsoft.com/office/powerpoint/2010/main" val="229108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51FF9B3-A4E5-46A1-A28E-B7D21CED7106}" type="datetimeFigureOut">
              <a:rPr lang="it-IT"/>
              <a:pPr>
                <a:defRPr/>
              </a:pPr>
              <a:t>06/03/2019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8055B11-485D-4C5A-A485-8BBC383F57D2}" type="slidenum">
              <a:rPr lang="it-IT"/>
              <a:pPr>
                <a:defRPr/>
              </a:pPr>
              <a:t>‹Nº›</a:t>
            </a:fld>
            <a:endParaRPr lang="it-IT"/>
          </a:p>
        </p:txBody>
      </p:sp>
    </p:spTree>
    <p:extLst>
      <p:ext uri="{BB962C8B-B14F-4D97-AF65-F5344CB8AC3E}">
        <p14:creationId xmlns:p14="http://schemas.microsoft.com/office/powerpoint/2010/main" val="12336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B316F07-2DBF-473F-A09B-7D79AA2D45DE}" type="datetimeFigureOut">
              <a:rPr lang="it-IT"/>
              <a:pPr>
                <a:defRPr/>
              </a:pPr>
              <a:t>06/03/2019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44DF540-C5BB-49A0-A266-C82ABBCC79B0}" type="slidenum">
              <a:rPr lang="it-IT"/>
              <a:pPr>
                <a:defRPr/>
              </a:pPr>
              <a:t>‹Nº›</a:t>
            </a:fld>
            <a:endParaRPr lang="it-IT"/>
          </a:p>
        </p:txBody>
      </p:sp>
    </p:spTree>
    <p:extLst>
      <p:ext uri="{BB962C8B-B14F-4D97-AF65-F5344CB8AC3E}">
        <p14:creationId xmlns:p14="http://schemas.microsoft.com/office/powerpoint/2010/main" val="140949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480772D4-559F-4F08-8AC2-18FC133672B9}" type="datetimeFigureOut">
              <a:rPr lang="it-IT"/>
              <a:pPr>
                <a:defRPr/>
              </a:pPr>
              <a:t>06/03/2019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4A26811F-B529-4045-A48F-56C6057276E3}" type="slidenum">
              <a:rPr lang="it-IT"/>
              <a:pPr>
                <a:defRPr/>
              </a:pPr>
              <a:t>‹Nº›</a:t>
            </a:fld>
            <a:endParaRPr lang="it-IT"/>
          </a:p>
        </p:txBody>
      </p:sp>
    </p:spTree>
    <p:extLst>
      <p:ext uri="{BB962C8B-B14F-4D97-AF65-F5344CB8AC3E}">
        <p14:creationId xmlns:p14="http://schemas.microsoft.com/office/powerpoint/2010/main" val="4250239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18BC5288-8A08-49DB-8239-DA4AD2F9BE4A}" type="datetimeFigureOut">
              <a:rPr lang="it-IT"/>
              <a:pPr>
                <a:defRPr/>
              </a:pPr>
              <a:t>06/03/2019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B2B2D066-1BC2-41CE-8A19-B56659B7D54F}" type="slidenum">
              <a:rPr lang="it-IT"/>
              <a:pPr>
                <a:defRPr/>
              </a:pPr>
              <a:t>‹Nº›</a:t>
            </a:fld>
            <a:endParaRPr lang="it-IT"/>
          </a:p>
        </p:txBody>
      </p:sp>
    </p:spTree>
    <p:extLst>
      <p:ext uri="{BB962C8B-B14F-4D97-AF65-F5344CB8AC3E}">
        <p14:creationId xmlns:p14="http://schemas.microsoft.com/office/powerpoint/2010/main" val="1383605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A889386B-CFB2-41A6-8541-1A9C04409F1E}" type="datetimeFigureOut">
              <a:rPr lang="it-IT"/>
              <a:pPr>
                <a:defRPr/>
              </a:pPr>
              <a:t>06/03/2019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B47C6851-5BA2-4E9C-BAD4-76BBEED30F5E}" type="slidenum">
              <a:rPr lang="it-IT"/>
              <a:pPr>
                <a:defRPr/>
              </a:pPr>
              <a:t>‹Nº›</a:t>
            </a:fld>
            <a:endParaRPr lang="it-IT"/>
          </a:p>
        </p:txBody>
      </p:sp>
    </p:spTree>
    <p:extLst>
      <p:ext uri="{BB962C8B-B14F-4D97-AF65-F5344CB8AC3E}">
        <p14:creationId xmlns:p14="http://schemas.microsoft.com/office/powerpoint/2010/main" val="356791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3921A32C-CAB0-45E5-A337-B2BB15A5A83F}" type="datetimeFigureOut">
              <a:rPr lang="it-IT"/>
              <a:pPr>
                <a:defRPr/>
              </a:pPr>
              <a:t>06/03/2019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3539DDA7-101C-43C7-8E29-28CC2F5E79CD}" type="slidenum">
              <a:rPr lang="it-IT"/>
              <a:pPr>
                <a:defRPr/>
              </a:pPr>
              <a:t>‹Nº›</a:t>
            </a:fld>
            <a:endParaRPr lang="it-IT"/>
          </a:p>
        </p:txBody>
      </p:sp>
    </p:spTree>
    <p:extLst>
      <p:ext uri="{BB962C8B-B14F-4D97-AF65-F5344CB8AC3E}">
        <p14:creationId xmlns:p14="http://schemas.microsoft.com/office/powerpoint/2010/main" val="42836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8282BCB0-D36A-471A-A32B-0A1953B5B527}" type="datetimeFigureOut">
              <a:rPr lang="it-IT"/>
              <a:pPr>
                <a:defRPr/>
              </a:pPr>
              <a:t>06/03/2019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53B756D-9CC6-45DE-B131-A8BB58447BD0}" type="slidenum">
              <a:rPr lang="it-IT"/>
              <a:pPr>
                <a:defRPr/>
              </a:pPr>
              <a:t>‹Nº›</a:t>
            </a:fld>
            <a:endParaRPr lang="it-IT"/>
          </a:p>
        </p:txBody>
      </p:sp>
    </p:spTree>
    <p:extLst>
      <p:ext uri="{BB962C8B-B14F-4D97-AF65-F5344CB8AC3E}">
        <p14:creationId xmlns:p14="http://schemas.microsoft.com/office/powerpoint/2010/main" val="2359070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0714B982-2252-46A9-860F-69C8F3AFE105}" type="datetimeFigureOut">
              <a:rPr lang="it-IT"/>
              <a:pPr>
                <a:defRPr/>
              </a:pPr>
              <a:t>06/03/2019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CE15C87-02B4-41EA-B0AC-3CAA1F8E6AB6}" type="slidenum">
              <a:rPr lang="it-IT"/>
              <a:pPr>
                <a:defRPr/>
              </a:pPr>
              <a:t>‹Nº›</a:t>
            </a:fld>
            <a:endParaRPr lang="it-IT"/>
          </a:p>
        </p:txBody>
      </p:sp>
    </p:spTree>
    <p:extLst>
      <p:ext uri="{BB962C8B-B14F-4D97-AF65-F5344CB8AC3E}">
        <p14:creationId xmlns:p14="http://schemas.microsoft.com/office/powerpoint/2010/main" val="158259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F8DCDCC-4DDF-42B4-9E38-0FA542B706AF}" type="datetimeFigureOut">
              <a:rPr lang="it-IT"/>
              <a:pPr>
                <a:defRPr/>
              </a:pPr>
              <a:t>06/03/2019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DC5C34D-17CC-4207-AEA5-E1E8FD50B806}" type="slidenum">
              <a:rPr lang="it-IT"/>
              <a:pPr>
                <a:defRPr/>
              </a:pPr>
              <a:t>‹Nº›</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3.png"/><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7025" y="1530350"/>
            <a:ext cx="9144000" cy="3303588"/>
          </a:xfrm>
        </p:spPr>
        <p:txBody>
          <a:bodyPr rtlCol="0">
            <a:normAutofit fontScale="90000"/>
          </a:bodyPr>
          <a:lstStyle/>
          <a:p>
            <a:r>
              <a:rPr lang="it-IT" sz="2200" dirty="0" smtClean="0">
                <a:solidFill>
                  <a:srgbClr val="002060"/>
                </a:solidFill>
                <a:latin typeface="+mn-lt"/>
              </a:rPr>
              <a:t/>
            </a:r>
            <a:br>
              <a:rPr lang="it-IT" sz="2200" dirty="0" smtClean="0">
                <a:solidFill>
                  <a:srgbClr val="002060"/>
                </a:solidFill>
                <a:latin typeface="+mn-lt"/>
              </a:rPr>
            </a:br>
            <a:r>
              <a:rPr lang="es-ES" sz="7300" b="1" dirty="0" smtClean="0">
                <a:solidFill>
                  <a:srgbClr val="002060"/>
                </a:solidFill>
              </a:rPr>
              <a:t>DHIP</a:t>
            </a:r>
            <a:r>
              <a:rPr lang="es-ES" dirty="0" smtClean="0">
                <a:solidFill>
                  <a:srgbClr val="002060"/>
                </a:solidFill>
              </a:rPr>
              <a:t/>
            </a:r>
            <a:br>
              <a:rPr lang="es-ES" dirty="0" smtClean="0">
                <a:solidFill>
                  <a:srgbClr val="002060"/>
                </a:solidFill>
              </a:rPr>
            </a:br>
            <a:r>
              <a:rPr lang="en-US" sz="5300" b="1" dirty="0" smtClean="0"/>
              <a:t>Development of HEI Internationalization Policies</a:t>
            </a:r>
            <a:r>
              <a:rPr lang="es-ES" sz="5300" b="1" dirty="0" smtClean="0">
                <a:solidFill>
                  <a:srgbClr val="002060"/>
                </a:solidFill>
              </a:rPr>
              <a:t> </a:t>
            </a:r>
            <a:r>
              <a:rPr lang="it-IT" sz="4000" dirty="0" smtClean="0">
                <a:solidFill>
                  <a:srgbClr val="002060"/>
                </a:solidFill>
                <a:latin typeface="+mn-lt"/>
              </a:rPr>
              <a:t/>
            </a:r>
            <a:br>
              <a:rPr lang="it-IT" sz="4000" dirty="0" smtClean="0">
                <a:solidFill>
                  <a:srgbClr val="002060"/>
                </a:solidFill>
                <a:latin typeface="+mn-lt"/>
              </a:rPr>
            </a:br>
            <a:r>
              <a:rPr lang="it-IT" sz="4000" dirty="0" smtClean="0">
                <a:solidFill>
                  <a:srgbClr val="002060"/>
                </a:solidFill>
                <a:latin typeface="+mn-lt"/>
              </a:rPr>
              <a:t/>
            </a:r>
            <a:br>
              <a:rPr lang="it-IT" sz="4000" dirty="0" smtClean="0">
                <a:solidFill>
                  <a:srgbClr val="002060"/>
                </a:solidFill>
                <a:latin typeface="+mn-lt"/>
              </a:rPr>
            </a:br>
            <a:r>
              <a:rPr lang="it-IT" sz="4000" dirty="0" smtClean="0">
                <a:solidFill>
                  <a:srgbClr val="002060"/>
                </a:solidFill>
                <a:latin typeface="+mn-lt"/>
              </a:rPr>
              <a:t>Gastón Helvig</a:t>
            </a:r>
            <a:r>
              <a:rPr lang="it-IT" sz="2200" b="1" dirty="0">
                <a:solidFill>
                  <a:srgbClr val="002060"/>
                </a:solidFill>
                <a:latin typeface="+mn-lt"/>
              </a:rPr>
              <a:t/>
            </a:r>
            <a:br>
              <a:rPr lang="it-IT" sz="2200" b="1" dirty="0">
                <a:solidFill>
                  <a:srgbClr val="002060"/>
                </a:solidFill>
                <a:latin typeface="+mn-lt"/>
              </a:rPr>
            </a:br>
            <a:r>
              <a:rPr lang="it-IT" sz="2200" b="1" dirty="0" smtClean="0">
                <a:solidFill>
                  <a:srgbClr val="002060"/>
                </a:solidFill>
                <a:latin typeface="+mn-lt"/>
              </a:rPr>
              <a:t>Puebla, 13 de febrero de 2019</a:t>
            </a:r>
            <a:endParaRPr lang="it-IT" sz="1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3374" y="56300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6825" y="5517286"/>
            <a:ext cx="2524125" cy="914537"/>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1846" y="619984"/>
            <a:ext cx="3249579" cy="1036977"/>
          </a:xfrm>
          <a:prstGeom prst="rect">
            <a:avLst/>
          </a:prstGeom>
        </p:spPr>
      </p:pic>
      <p:pic>
        <p:nvPicPr>
          <p:cNvPr id="6" name="Picture 2" descr="https://www.unipi.it/ateneo/intranet/loghi/loghi-gif/marchio_unipi_pant541_288.gif"/>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9316" y="5528710"/>
            <a:ext cx="1488617" cy="791679"/>
          </a:xfrm>
          <a:prstGeom prst="rect">
            <a:avLst/>
          </a:prstGeom>
          <a:noFill/>
          <a:ln>
            <a:noFill/>
          </a:ln>
          <a:extLst/>
        </p:spPr>
      </p:pic>
    </p:spTree>
    <p:extLst>
      <p:ext uri="{BB962C8B-B14F-4D97-AF65-F5344CB8AC3E}">
        <p14:creationId xmlns:p14="http://schemas.microsoft.com/office/powerpoint/2010/main" val="958554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61257" y="278297"/>
            <a:ext cx="11527972" cy="5705060"/>
          </a:xfrm>
        </p:spPr>
        <p:txBody>
          <a:bodyPr rtlCol="0">
            <a:normAutofit fontScale="90000"/>
          </a:bodyPr>
          <a:lstStyle/>
          <a:p>
            <a:pPr algn="l"/>
            <a:r>
              <a:rPr lang="es-ES_tradnl" sz="3200" b="1" dirty="0">
                <a:solidFill>
                  <a:srgbClr val="002060"/>
                </a:solidFill>
              </a:rPr>
              <a:t>OE3</a:t>
            </a:r>
            <a:r>
              <a:rPr lang="es-ES_tradnl" sz="3200" dirty="0">
                <a:solidFill>
                  <a:srgbClr val="002060"/>
                </a:solidFill>
              </a:rPr>
              <a:t>: Desarrollar las </a:t>
            </a:r>
            <a:r>
              <a:rPr lang="es-ES_tradnl" sz="3200" b="1" dirty="0">
                <a:solidFill>
                  <a:srgbClr val="002060"/>
                </a:solidFill>
              </a:rPr>
              <a:t>habilidades blandas y las competencias </a:t>
            </a:r>
            <a:r>
              <a:rPr lang="es-ES_tradnl" sz="3200" b="1" dirty="0" smtClean="0">
                <a:solidFill>
                  <a:srgbClr val="002060"/>
                </a:solidFill>
              </a:rPr>
              <a:t>transversales </a:t>
            </a:r>
            <a:r>
              <a:rPr lang="es-ES_tradnl" sz="3200" dirty="0">
                <a:solidFill>
                  <a:srgbClr val="002060"/>
                </a:solidFill>
              </a:rPr>
              <a:t>y ofrecer formación específica sobre estrategias de implementación de los </a:t>
            </a:r>
            <a:r>
              <a:rPr lang="es-ES_tradnl" sz="3200" dirty="0" err="1" smtClean="0">
                <a:solidFill>
                  <a:srgbClr val="002060"/>
                </a:solidFill>
              </a:rPr>
              <a:t>IEPs</a:t>
            </a:r>
            <a:r>
              <a:rPr lang="es-ES_tradnl" sz="3200" dirty="0" smtClean="0">
                <a:solidFill>
                  <a:srgbClr val="002060"/>
                </a:solidFill>
              </a:rPr>
              <a:t/>
            </a:r>
            <a:br>
              <a:rPr lang="es-ES_tradnl" sz="3200" dirty="0" smtClean="0">
                <a:solidFill>
                  <a:srgbClr val="002060"/>
                </a:solidFill>
              </a:rPr>
            </a:br>
            <a:r>
              <a:rPr lang="it-IT" sz="3100" dirty="0" smtClean="0">
                <a:solidFill>
                  <a:srgbClr val="002060"/>
                </a:solidFill>
                <a:latin typeface="+mn-lt"/>
              </a:rPr>
              <a:t/>
            </a:r>
            <a:br>
              <a:rPr lang="it-IT" sz="3100" dirty="0" smtClean="0">
                <a:solidFill>
                  <a:srgbClr val="002060"/>
                </a:solidFill>
                <a:latin typeface="+mn-lt"/>
              </a:rPr>
            </a:br>
            <a:r>
              <a:rPr lang="es-ES_tradnl" sz="3100" b="1" dirty="0">
                <a:solidFill>
                  <a:srgbClr val="002060"/>
                </a:solidFill>
              </a:rPr>
              <a:t>OE4</a:t>
            </a:r>
            <a:r>
              <a:rPr lang="es-ES_tradnl" sz="3100" dirty="0">
                <a:solidFill>
                  <a:srgbClr val="002060"/>
                </a:solidFill>
              </a:rPr>
              <a:t>: Desarrollar los </a:t>
            </a:r>
            <a:r>
              <a:rPr lang="es-ES_tradnl" sz="3100" b="1" dirty="0">
                <a:solidFill>
                  <a:srgbClr val="002060"/>
                </a:solidFill>
              </a:rPr>
              <a:t>instrumentos de participación, comunicación y trabajo </a:t>
            </a:r>
            <a:r>
              <a:rPr lang="es-ES_tradnl" sz="3100" dirty="0">
                <a:solidFill>
                  <a:srgbClr val="002060"/>
                </a:solidFill>
              </a:rPr>
              <a:t>en red con el fin de unificar las políticas de internacionalización de las </a:t>
            </a:r>
            <a:r>
              <a:rPr lang="es-ES_tradnl" sz="3100" dirty="0" err="1">
                <a:solidFill>
                  <a:srgbClr val="002060"/>
                </a:solidFill>
              </a:rPr>
              <a:t>HEIs</a:t>
            </a:r>
            <a:r>
              <a:rPr lang="es-ES_tradnl" sz="3100" dirty="0">
                <a:solidFill>
                  <a:srgbClr val="002060"/>
                </a:solidFill>
              </a:rPr>
              <a:t> e integrarlas al </a:t>
            </a:r>
            <a:r>
              <a:rPr lang="es-ES_tradnl" sz="3100" b="1" dirty="0">
                <a:solidFill>
                  <a:srgbClr val="002060"/>
                </a:solidFill>
              </a:rPr>
              <a:t>sistema productivo </a:t>
            </a:r>
            <a:r>
              <a:rPr lang="es-ES_tradnl" sz="3100" b="1" dirty="0" smtClean="0">
                <a:solidFill>
                  <a:srgbClr val="002060"/>
                </a:solidFill>
              </a:rPr>
              <a:t>local</a:t>
            </a:r>
            <a:r>
              <a:rPr lang="es-ES_tradnl" sz="3100" dirty="0" smtClean="0">
                <a:solidFill>
                  <a:srgbClr val="002060"/>
                </a:solidFill>
              </a:rPr>
              <a:t>.</a:t>
            </a:r>
            <a:br>
              <a:rPr lang="es-ES_tradnl" sz="3100" dirty="0" smtClean="0">
                <a:solidFill>
                  <a:srgbClr val="002060"/>
                </a:solidFill>
              </a:rPr>
            </a:br>
            <a:r>
              <a:rPr lang="es-ES_tradnl" sz="3100" dirty="0" smtClean="0">
                <a:solidFill>
                  <a:srgbClr val="002060"/>
                </a:solidFill>
              </a:rPr>
              <a:t> </a:t>
            </a:r>
            <a:r>
              <a:rPr lang="it-IT" sz="3100" dirty="0">
                <a:solidFill>
                  <a:srgbClr val="002060"/>
                </a:solidFill>
              </a:rPr>
              <a:t/>
            </a:r>
            <a:br>
              <a:rPr lang="it-IT" sz="3100" dirty="0">
                <a:solidFill>
                  <a:srgbClr val="002060"/>
                </a:solidFill>
              </a:rPr>
            </a:br>
            <a:r>
              <a:rPr lang="es-ES_tradnl" sz="3100" b="1" dirty="0">
                <a:solidFill>
                  <a:srgbClr val="002060"/>
                </a:solidFill>
              </a:rPr>
              <a:t>OE5</a:t>
            </a:r>
            <a:r>
              <a:rPr lang="es-ES_tradnl" sz="3100" dirty="0">
                <a:solidFill>
                  <a:srgbClr val="002060"/>
                </a:solidFill>
              </a:rPr>
              <a:t>: Promover la </a:t>
            </a:r>
            <a:r>
              <a:rPr lang="es-ES_tradnl" sz="3100" b="1" dirty="0">
                <a:solidFill>
                  <a:srgbClr val="002060"/>
                </a:solidFill>
              </a:rPr>
              <a:t>difusión de las estrategias de internacionalización </a:t>
            </a:r>
            <a:r>
              <a:rPr lang="es-ES_tradnl" sz="3100" dirty="0">
                <a:solidFill>
                  <a:srgbClr val="002060"/>
                </a:solidFill>
              </a:rPr>
              <a:t>fundadas en buenas prácticas entre las </a:t>
            </a:r>
            <a:r>
              <a:rPr lang="es-ES_tradnl" sz="3100" dirty="0" err="1">
                <a:solidFill>
                  <a:srgbClr val="002060"/>
                </a:solidFill>
              </a:rPr>
              <a:t>HEIs</a:t>
            </a:r>
            <a:r>
              <a:rPr lang="es-ES_tradnl" sz="3100" dirty="0">
                <a:solidFill>
                  <a:srgbClr val="002060"/>
                </a:solidFill>
              </a:rPr>
              <a:t> Latinoamericanas y apoyar el desarrollo de comunidades de aprendizaje y prácticas con el fin de impulsar la viabilidad de los </a:t>
            </a:r>
            <a:r>
              <a:rPr lang="es-ES_tradnl" sz="3100" dirty="0" err="1">
                <a:solidFill>
                  <a:srgbClr val="002060"/>
                </a:solidFill>
              </a:rPr>
              <a:t>IEPs</a:t>
            </a:r>
            <a:r>
              <a:rPr lang="es-ES_tradnl" sz="3100" dirty="0">
                <a:solidFill>
                  <a:srgbClr val="002060"/>
                </a:solidFill>
              </a:rPr>
              <a:t> y generar nuevas iniciativas y actividades. </a:t>
            </a:r>
            <a:r>
              <a:rPr lang="it-IT" sz="3100" dirty="0">
                <a:solidFill>
                  <a:srgbClr val="002060"/>
                </a:solidFill>
              </a:rPr>
              <a:t/>
            </a:r>
            <a:br>
              <a:rPr lang="it-IT" sz="3100" dirty="0">
                <a:solidFill>
                  <a:srgbClr val="002060"/>
                </a:solidFill>
              </a:rPr>
            </a:br>
            <a:r>
              <a:rPr lang="it-IT" sz="4000" dirty="0" smtClean="0">
                <a:solidFill>
                  <a:srgbClr val="002060"/>
                </a:solidFill>
                <a:latin typeface="+mn-lt"/>
              </a:rPr>
              <a:t/>
            </a:r>
            <a:br>
              <a:rPr lang="it-IT" sz="4000" dirty="0" smtClean="0">
                <a:solidFill>
                  <a:srgbClr val="002060"/>
                </a:solidFill>
                <a:latin typeface="+mn-lt"/>
              </a:rPr>
            </a:br>
            <a:endParaRPr lang="it-IT" sz="1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4425" y="5564635"/>
            <a:ext cx="2596958" cy="940926"/>
          </a:xfrm>
          <a:prstGeom prst="rect">
            <a:avLst/>
          </a:prstGeom>
        </p:spPr>
      </p:pic>
    </p:spTree>
    <p:extLst>
      <p:ext uri="{BB962C8B-B14F-4D97-AF65-F5344CB8AC3E}">
        <p14:creationId xmlns:p14="http://schemas.microsoft.com/office/powerpoint/2010/main" val="1460654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026" y="105290"/>
            <a:ext cx="11827353" cy="5639013"/>
          </a:xfrm>
        </p:spPr>
        <p:txBody>
          <a:bodyPr rtlCol="0">
            <a:normAutofit/>
          </a:bodyPr>
          <a:lstStyle/>
          <a:p>
            <a:pPr marL="457200" indent="-457200" algn="l">
              <a:buFont typeface="Wingdings" panose="05000000000000000000" pitchFamily="2" charset="2"/>
              <a:buChar char="q"/>
            </a:pPr>
            <a:r>
              <a:rPr lang="it-IT" sz="4400" b="1" dirty="0" smtClean="0">
                <a:solidFill>
                  <a:srgbClr val="002060"/>
                </a:solidFill>
                <a:latin typeface="+mn-lt"/>
              </a:rPr>
              <a:t> Impacto a corto plazo</a:t>
            </a:r>
            <a:r>
              <a:rPr lang="it-IT" sz="3000" b="1" dirty="0" smtClean="0">
                <a:solidFill>
                  <a:srgbClr val="002060"/>
                </a:solidFill>
                <a:latin typeface="+mn-lt"/>
              </a:rPr>
              <a:t/>
            </a:r>
            <a:br>
              <a:rPr lang="it-IT" sz="3000" b="1" dirty="0" smtClean="0">
                <a:solidFill>
                  <a:srgbClr val="002060"/>
                </a:solidFill>
                <a:latin typeface="+mn-lt"/>
              </a:rPr>
            </a:br>
            <a:r>
              <a:rPr lang="it-IT" sz="3000" b="1" dirty="0" smtClean="0">
                <a:solidFill>
                  <a:srgbClr val="002060"/>
                </a:solidFill>
                <a:latin typeface="+mn-lt"/>
              </a:rPr>
              <a:t/>
            </a:r>
            <a:br>
              <a:rPr lang="it-IT" sz="3000" b="1" dirty="0" smtClean="0">
                <a:solidFill>
                  <a:srgbClr val="002060"/>
                </a:solidFill>
                <a:latin typeface="+mn-lt"/>
              </a:rPr>
            </a:br>
            <a:r>
              <a:rPr lang="it-IT" sz="3000" b="1" dirty="0" smtClean="0">
                <a:solidFill>
                  <a:srgbClr val="002060"/>
                </a:solidFill>
                <a:latin typeface="+mn-lt"/>
              </a:rPr>
              <a:t>-</a:t>
            </a:r>
            <a:r>
              <a:rPr lang="es-ES_tradnl" sz="3000" b="1" dirty="0" smtClean="0">
                <a:solidFill>
                  <a:srgbClr val="002060"/>
                </a:solidFill>
              </a:rPr>
              <a:t>Institucionalización</a:t>
            </a:r>
            <a:r>
              <a:rPr lang="es-ES_tradnl" sz="3000" dirty="0" smtClean="0">
                <a:solidFill>
                  <a:srgbClr val="002060"/>
                </a:solidFill>
              </a:rPr>
              <a:t> </a:t>
            </a:r>
            <a:r>
              <a:rPr lang="es-ES_tradnl" sz="3000" dirty="0">
                <a:solidFill>
                  <a:srgbClr val="002060"/>
                </a:solidFill>
              </a:rPr>
              <a:t>de las estrategias/políticas/instrumentos de </a:t>
            </a:r>
            <a:r>
              <a:rPr lang="es-ES_tradnl" sz="3000" b="1" dirty="0">
                <a:solidFill>
                  <a:srgbClr val="002060"/>
                </a:solidFill>
              </a:rPr>
              <a:t>movilidad</a:t>
            </a:r>
            <a:r>
              <a:rPr lang="es-ES_tradnl" sz="3000" dirty="0">
                <a:solidFill>
                  <a:srgbClr val="002060"/>
                </a:solidFill>
              </a:rPr>
              <a:t> internacional a través </a:t>
            </a:r>
            <a:r>
              <a:rPr lang="es-ES_tradnl" sz="3000" dirty="0" smtClean="0">
                <a:solidFill>
                  <a:srgbClr val="002060"/>
                </a:solidFill>
              </a:rPr>
              <a:t>de </a:t>
            </a:r>
            <a:r>
              <a:rPr lang="es-ES_tradnl" sz="3000" b="1" dirty="0" smtClean="0">
                <a:solidFill>
                  <a:srgbClr val="002060"/>
                </a:solidFill>
              </a:rPr>
              <a:t>los IEP </a:t>
            </a:r>
            <a:r>
              <a:rPr lang="es-ES_tradnl" sz="3000" b="1" dirty="0">
                <a:solidFill>
                  <a:srgbClr val="002060"/>
                </a:solidFill>
              </a:rPr>
              <a:t/>
            </a:r>
            <a:br>
              <a:rPr lang="es-ES_tradnl" sz="3000" b="1" dirty="0">
                <a:solidFill>
                  <a:srgbClr val="002060"/>
                </a:solidFill>
              </a:rPr>
            </a:br>
            <a:r>
              <a:rPr lang="es-ES_tradnl" sz="3000" b="1" dirty="0" smtClean="0">
                <a:solidFill>
                  <a:srgbClr val="002060"/>
                </a:solidFill>
              </a:rPr>
              <a:t>-</a:t>
            </a:r>
            <a:r>
              <a:rPr lang="es-ES_tradnl" sz="3000" dirty="0" smtClean="0">
                <a:solidFill>
                  <a:srgbClr val="002060"/>
                </a:solidFill>
              </a:rPr>
              <a:t>Fortalecimiento </a:t>
            </a:r>
            <a:r>
              <a:rPr lang="es-ES_tradnl" sz="3000" dirty="0">
                <a:solidFill>
                  <a:srgbClr val="002060"/>
                </a:solidFill>
              </a:rPr>
              <a:t>de las </a:t>
            </a:r>
            <a:r>
              <a:rPr lang="es-ES_tradnl" sz="3000" b="1" dirty="0">
                <a:solidFill>
                  <a:srgbClr val="002060"/>
                </a:solidFill>
              </a:rPr>
              <a:t>habilidades blandas </a:t>
            </a:r>
            <a:r>
              <a:rPr lang="es-ES_tradnl" sz="3000" dirty="0">
                <a:solidFill>
                  <a:srgbClr val="002060"/>
                </a:solidFill>
              </a:rPr>
              <a:t>y competencias transversales </a:t>
            </a:r>
            <a:br>
              <a:rPr lang="es-ES_tradnl" sz="3000" dirty="0">
                <a:solidFill>
                  <a:srgbClr val="002060"/>
                </a:solidFill>
              </a:rPr>
            </a:br>
            <a:r>
              <a:rPr lang="es-ES_tradnl" sz="3000" dirty="0" smtClean="0">
                <a:solidFill>
                  <a:srgbClr val="002060"/>
                </a:solidFill>
              </a:rPr>
              <a:t>-</a:t>
            </a:r>
            <a:r>
              <a:rPr lang="es-ES_tradnl" sz="3000" b="1" dirty="0" smtClean="0">
                <a:solidFill>
                  <a:srgbClr val="002060"/>
                </a:solidFill>
              </a:rPr>
              <a:t>Incremento </a:t>
            </a:r>
            <a:r>
              <a:rPr lang="es-ES_tradnl" sz="3000" b="1" dirty="0">
                <a:solidFill>
                  <a:srgbClr val="002060"/>
                </a:solidFill>
              </a:rPr>
              <a:t>de la movilidad </a:t>
            </a:r>
            <a:r>
              <a:rPr lang="es-ES_tradnl" sz="3000" dirty="0">
                <a:solidFill>
                  <a:srgbClr val="002060"/>
                </a:solidFill>
              </a:rPr>
              <a:t>internacional de los estudiantes y staff académico</a:t>
            </a:r>
            <a:br>
              <a:rPr lang="es-ES_tradnl" sz="3000" dirty="0">
                <a:solidFill>
                  <a:srgbClr val="002060"/>
                </a:solidFill>
              </a:rPr>
            </a:br>
            <a:r>
              <a:rPr lang="es-ES_tradnl" sz="3000" dirty="0" smtClean="0">
                <a:solidFill>
                  <a:srgbClr val="002060"/>
                </a:solidFill>
              </a:rPr>
              <a:t>-Incremento </a:t>
            </a:r>
            <a:r>
              <a:rPr lang="es-ES_tradnl" sz="3000" dirty="0">
                <a:solidFill>
                  <a:srgbClr val="002060"/>
                </a:solidFill>
              </a:rPr>
              <a:t>de las </a:t>
            </a:r>
            <a:r>
              <a:rPr lang="es-ES_tradnl" sz="3000" b="1" dirty="0">
                <a:solidFill>
                  <a:srgbClr val="002060"/>
                </a:solidFill>
              </a:rPr>
              <a:t>experiencias multiculturales </a:t>
            </a:r>
            <a:r>
              <a:rPr lang="es-ES_tradnl" sz="3000" dirty="0">
                <a:solidFill>
                  <a:srgbClr val="002060"/>
                </a:solidFill>
              </a:rPr>
              <a:t>de los estudiantes involucrados</a:t>
            </a:r>
            <a:br>
              <a:rPr lang="es-ES_tradnl" sz="3000" dirty="0">
                <a:solidFill>
                  <a:srgbClr val="002060"/>
                </a:solidFill>
              </a:rPr>
            </a:br>
            <a:r>
              <a:rPr lang="es-ES_tradnl" sz="3000" dirty="0" smtClean="0">
                <a:solidFill>
                  <a:srgbClr val="002060"/>
                </a:solidFill>
              </a:rPr>
              <a:t>-Sensibilización </a:t>
            </a:r>
            <a:r>
              <a:rPr lang="es-ES_tradnl" sz="3000" dirty="0">
                <a:solidFill>
                  <a:srgbClr val="002060"/>
                </a:solidFill>
              </a:rPr>
              <a:t>sobre los </a:t>
            </a:r>
            <a:r>
              <a:rPr lang="es-ES_tradnl" sz="3000" b="1" dirty="0">
                <a:solidFill>
                  <a:srgbClr val="002060"/>
                </a:solidFill>
              </a:rPr>
              <a:t>principios </a:t>
            </a:r>
            <a:r>
              <a:rPr lang="es-ES_tradnl" sz="3000" b="1" dirty="0" smtClean="0">
                <a:solidFill>
                  <a:srgbClr val="002060"/>
                </a:solidFill>
              </a:rPr>
              <a:t>CLAR</a:t>
            </a:r>
            <a:r>
              <a:rPr lang="es-ES_tradnl" sz="3000" dirty="0">
                <a:solidFill>
                  <a:srgbClr val="002060"/>
                </a:solidFill>
              </a:rPr>
              <a:t/>
            </a:r>
            <a:br>
              <a:rPr lang="es-ES_tradnl" sz="3000" dirty="0">
                <a:solidFill>
                  <a:srgbClr val="002060"/>
                </a:solidFill>
              </a:rPr>
            </a:br>
            <a:r>
              <a:rPr lang="es-ES_tradnl" sz="3000" dirty="0" smtClean="0">
                <a:solidFill>
                  <a:srgbClr val="002060"/>
                </a:solidFill>
              </a:rPr>
              <a:t>-Fortalecimiento </a:t>
            </a:r>
            <a:r>
              <a:rPr lang="es-ES_tradnl" sz="3000" dirty="0">
                <a:solidFill>
                  <a:srgbClr val="002060"/>
                </a:solidFill>
              </a:rPr>
              <a:t>de las </a:t>
            </a:r>
            <a:r>
              <a:rPr lang="es-ES_tradnl" sz="3000" b="1" dirty="0">
                <a:solidFill>
                  <a:srgbClr val="002060"/>
                </a:solidFill>
              </a:rPr>
              <a:t>redes regionales e internacionales </a:t>
            </a:r>
            <a:r>
              <a:rPr lang="es-ES_tradnl" sz="3000" dirty="0" smtClean="0">
                <a:solidFill>
                  <a:srgbClr val="002060"/>
                </a:solidFill>
              </a:rPr>
              <a:t/>
            </a:r>
            <a:br>
              <a:rPr lang="es-ES_tradnl" sz="3000" dirty="0" smtClean="0">
                <a:solidFill>
                  <a:srgbClr val="002060"/>
                </a:solidFill>
              </a:rPr>
            </a:br>
            <a:endParaRPr lang="it-IT" sz="30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48604" y="5948265"/>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2863" y="5547939"/>
            <a:ext cx="3286584" cy="1190791"/>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8940" y="5784061"/>
            <a:ext cx="2612570" cy="879685"/>
          </a:xfrm>
          <a:prstGeom prst="rect">
            <a:avLst/>
          </a:prstGeom>
        </p:spPr>
      </p:pic>
    </p:spTree>
    <p:extLst>
      <p:ext uri="{BB962C8B-B14F-4D97-AF65-F5344CB8AC3E}">
        <p14:creationId xmlns:p14="http://schemas.microsoft.com/office/powerpoint/2010/main" val="2236901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42452" y="324465"/>
            <a:ext cx="11208773" cy="4992118"/>
          </a:xfrm>
        </p:spPr>
        <p:txBody>
          <a:bodyPr rtlCol="0">
            <a:normAutofit/>
          </a:bodyPr>
          <a:lstStyle/>
          <a:p>
            <a:pPr marL="571500" indent="-571500" algn="l">
              <a:buFont typeface="Wingdings" panose="05000000000000000000" pitchFamily="2" charset="2"/>
              <a:buChar char="q"/>
            </a:pPr>
            <a:r>
              <a:rPr lang="it-IT" sz="4400" dirty="0" smtClean="0">
                <a:solidFill>
                  <a:srgbClr val="002060"/>
                </a:solidFill>
                <a:latin typeface="+mn-lt"/>
              </a:rPr>
              <a:t>Impacto a largo plazo</a:t>
            </a:r>
            <a:r>
              <a:rPr lang="it-IT" sz="2200" dirty="0" smtClean="0">
                <a:solidFill>
                  <a:srgbClr val="002060"/>
                </a:solidFill>
                <a:latin typeface="+mn-lt"/>
              </a:rPr>
              <a:t/>
            </a:r>
            <a:br>
              <a:rPr lang="it-IT" sz="2200" dirty="0" smtClean="0">
                <a:solidFill>
                  <a:srgbClr val="002060"/>
                </a:solidFill>
                <a:latin typeface="+mn-lt"/>
              </a:rPr>
            </a:br>
            <a:r>
              <a:rPr lang="it-IT" sz="2200" dirty="0" smtClean="0">
                <a:solidFill>
                  <a:srgbClr val="002060"/>
                </a:solidFill>
                <a:latin typeface="+mn-lt"/>
              </a:rPr>
              <a:t>-</a:t>
            </a:r>
            <a:r>
              <a:rPr lang="es-ES_tradnl" sz="3100" dirty="0" smtClean="0">
                <a:solidFill>
                  <a:srgbClr val="002060"/>
                </a:solidFill>
              </a:rPr>
              <a:t>Incremento </a:t>
            </a:r>
            <a:r>
              <a:rPr lang="es-ES_tradnl" sz="3100" dirty="0">
                <a:solidFill>
                  <a:srgbClr val="002060"/>
                </a:solidFill>
              </a:rPr>
              <a:t>de la </a:t>
            </a:r>
            <a:r>
              <a:rPr lang="es-ES_tradnl" sz="3100" b="1" dirty="0">
                <a:solidFill>
                  <a:srgbClr val="002060"/>
                </a:solidFill>
              </a:rPr>
              <a:t>tasa de movilidad internacional </a:t>
            </a:r>
            <a:r>
              <a:rPr lang="es-ES_tradnl" sz="3100" dirty="0">
                <a:solidFill>
                  <a:srgbClr val="002060"/>
                </a:solidFill>
              </a:rPr>
              <a:t/>
            </a:r>
            <a:br>
              <a:rPr lang="es-ES_tradnl" sz="3100" dirty="0">
                <a:solidFill>
                  <a:srgbClr val="002060"/>
                </a:solidFill>
              </a:rPr>
            </a:br>
            <a:r>
              <a:rPr lang="es-ES_tradnl" sz="3100" dirty="0" smtClean="0">
                <a:solidFill>
                  <a:srgbClr val="002060"/>
                </a:solidFill>
              </a:rPr>
              <a:t>-</a:t>
            </a:r>
            <a:r>
              <a:rPr lang="es-ES_tradnl" sz="3100" b="1" dirty="0" smtClean="0">
                <a:solidFill>
                  <a:srgbClr val="002060"/>
                </a:solidFill>
              </a:rPr>
              <a:t>Mejora </a:t>
            </a:r>
            <a:r>
              <a:rPr lang="es-ES_tradnl" sz="3100" b="1" dirty="0">
                <a:solidFill>
                  <a:srgbClr val="002060"/>
                </a:solidFill>
              </a:rPr>
              <a:t>del posicionamiento </a:t>
            </a:r>
            <a:r>
              <a:rPr lang="es-ES_tradnl" sz="3100" dirty="0">
                <a:solidFill>
                  <a:srgbClr val="002060"/>
                </a:solidFill>
              </a:rPr>
              <a:t>de las LA </a:t>
            </a:r>
            <a:r>
              <a:rPr lang="es-ES_tradnl" sz="3100" dirty="0" err="1">
                <a:solidFill>
                  <a:srgbClr val="002060"/>
                </a:solidFill>
              </a:rPr>
              <a:t>HEIs</a:t>
            </a:r>
            <a:r>
              <a:rPr lang="es-ES_tradnl" sz="3100" dirty="0">
                <a:solidFill>
                  <a:srgbClr val="002060"/>
                </a:solidFill>
              </a:rPr>
              <a:t> en relación a la movilidad internacional</a:t>
            </a:r>
            <a:br>
              <a:rPr lang="es-ES_tradnl" sz="3100" dirty="0">
                <a:solidFill>
                  <a:srgbClr val="002060"/>
                </a:solidFill>
              </a:rPr>
            </a:br>
            <a:r>
              <a:rPr lang="es-ES_tradnl" sz="3100" dirty="0" smtClean="0">
                <a:solidFill>
                  <a:srgbClr val="002060"/>
                </a:solidFill>
              </a:rPr>
              <a:t>-Incremento </a:t>
            </a:r>
            <a:r>
              <a:rPr lang="es-ES_tradnl" sz="3100" dirty="0">
                <a:solidFill>
                  <a:srgbClr val="002060"/>
                </a:solidFill>
              </a:rPr>
              <a:t>del </a:t>
            </a:r>
            <a:r>
              <a:rPr lang="es-ES_tradnl" sz="3100" b="1" dirty="0">
                <a:solidFill>
                  <a:srgbClr val="002060"/>
                </a:solidFill>
              </a:rPr>
              <a:t>atractivo</a:t>
            </a:r>
            <a:r>
              <a:rPr lang="es-ES_tradnl" sz="3100" dirty="0">
                <a:solidFill>
                  <a:srgbClr val="002060"/>
                </a:solidFill>
              </a:rPr>
              <a:t> de las LA </a:t>
            </a:r>
            <a:r>
              <a:rPr lang="es-ES_tradnl" sz="3100" dirty="0" err="1">
                <a:solidFill>
                  <a:srgbClr val="002060"/>
                </a:solidFill>
              </a:rPr>
              <a:t>HEIs</a:t>
            </a:r>
            <a:r>
              <a:rPr lang="es-ES_tradnl" sz="3100" dirty="0">
                <a:solidFill>
                  <a:srgbClr val="002060"/>
                </a:solidFill>
              </a:rPr>
              <a:t> a nivel internacional</a:t>
            </a:r>
            <a:br>
              <a:rPr lang="es-ES_tradnl" sz="3100" dirty="0">
                <a:solidFill>
                  <a:srgbClr val="002060"/>
                </a:solidFill>
              </a:rPr>
            </a:br>
            <a:r>
              <a:rPr lang="es-ES_tradnl" sz="3100" dirty="0" smtClean="0">
                <a:solidFill>
                  <a:srgbClr val="002060"/>
                </a:solidFill>
              </a:rPr>
              <a:t>-Mejora </a:t>
            </a:r>
            <a:r>
              <a:rPr lang="es-ES_tradnl" sz="3100" dirty="0">
                <a:solidFill>
                  <a:srgbClr val="002060"/>
                </a:solidFill>
              </a:rPr>
              <a:t>del </a:t>
            </a:r>
            <a:r>
              <a:rPr lang="es-ES_tradnl" sz="3100" b="1" dirty="0">
                <a:solidFill>
                  <a:srgbClr val="002060"/>
                </a:solidFill>
              </a:rPr>
              <a:t>nivel de formación de los estudiantes </a:t>
            </a:r>
            <a:r>
              <a:rPr lang="es-ES_tradnl" sz="3100" dirty="0">
                <a:solidFill>
                  <a:srgbClr val="002060"/>
                </a:solidFill>
              </a:rPr>
              <a:t>e investigadores</a:t>
            </a:r>
            <a:br>
              <a:rPr lang="es-ES_tradnl" sz="3100" dirty="0">
                <a:solidFill>
                  <a:srgbClr val="002060"/>
                </a:solidFill>
              </a:rPr>
            </a:br>
            <a:r>
              <a:rPr lang="es-ES_tradnl" sz="3100" dirty="0" smtClean="0">
                <a:solidFill>
                  <a:srgbClr val="002060"/>
                </a:solidFill>
              </a:rPr>
              <a:t>-Incremento </a:t>
            </a:r>
            <a:r>
              <a:rPr lang="es-ES_tradnl" sz="3100" dirty="0">
                <a:solidFill>
                  <a:srgbClr val="002060"/>
                </a:solidFill>
              </a:rPr>
              <a:t>de conocimientos y </a:t>
            </a:r>
            <a:r>
              <a:rPr lang="es-ES_tradnl" sz="3100" b="1" dirty="0">
                <a:solidFill>
                  <a:srgbClr val="002060"/>
                </a:solidFill>
              </a:rPr>
              <a:t>habilidades</a:t>
            </a:r>
            <a:r>
              <a:rPr lang="es-ES_tradnl" sz="3100" dirty="0">
                <a:solidFill>
                  <a:srgbClr val="002060"/>
                </a:solidFill>
              </a:rPr>
              <a:t> con respeto a la internacionalización </a:t>
            </a:r>
            <a:r>
              <a:rPr lang="es-ES_tradnl" sz="3100" dirty="0" smtClean="0">
                <a:solidFill>
                  <a:srgbClr val="002060"/>
                </a:solidFill>
              </a:rPr>
              <a:t/>
            </a:r>
            <a:br>
              <a:rPr lang="es-ES_tradnl" sz="3100" dirty="0" smtClean="0">
                <a:solidFill>
                  <a:srgbClr val="002060"/>
                </a:solidFill>
              </a:rPr>
            </a:br>
            <a:endParaRPr lang="it-IT" sz="31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4324" y="5352870"/>
            <a:ext cx="3286584" cy="1190791"/>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spTree>
    <p:extLst>
      <p:ext uri="{BB962C8B-B14F-4D97-AF65-F5344CB8AC3E}">
        <p14:creationId xmlns:p14="http://schemas.microsoft.com/office/powerpoint/2010/main" val="2884605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36104" y="318052"/>
            <a:ext cx="10104921" cy="5034818"/>
          </a:xfrm>
        </p:spPr>
        <p:txBody>
          <a:bodyPr rtlCol="0">
            <a:noAutofit/>
          </a:bodyPr>
          <a:lstStyle/>
          <a:p>
            <a:pPr algn="r">
              <a:buNone/>
            </a:pPr>
            <a:r>
              <a:rPr lang="it-IT" sz="3200" dirty="0" smtClean="0">
                <a:solidFill>
                  <a:srgbClr val="002060"/>
                </a:solidFill>
                <a:latin typeface="+mn-lt"/>
              </a:rPr>
              <a:t/>
            </a:r>
            <a:br>
              <a:rPr lang="it-IT" sz="3200" dirty="0" smtClean="0">
                <a:solidFill>
                  <a:srgbClr val="002060"/>
                </a:solidFill>
                <a:latin typeface="+mn-lt"/>
              </a:rPr>
            </a:br>
            <a:r>
              <a:rPr lang="it-IT" sz="3200" dirty="0" smtClean="0">
                <a:solidFill>
                  <a:srgbClr val="002060"/>
                </a:solidFill>
                <a:latin typeface="+mn-lt"/>
              </a:rPr>
              <a:t/>
            </a:r>
            <a:br>
              <a:rPr lang="it-IT" sz="3200" dirty="0" smtClean="0">
                <a:solidFill>
                  <a:srgbClr val="002060"/>
                </a:solidFill>
                <a:latin typeface="+mn-lt"/>
              </a:rPr>
            </a:br>
            <a:r>
              <a:rPr lang="it-IT" sz="3200" dirty="0">
                <a:solidFill>
                  <a:srgbClr val="002060"/>
                </a:solidFill>
                <a:latin typeface="+mn-lt"/>
              </a:rPr>
              <a:t/>
            </a:r>
            <a:br>
              <a:rPr lang="it-IT" sz="3200" dirty="0">
                <a:solidFill>
                  <a:srgbClr val="002060"/>
                </a:solidFill>
                <a:latin typeface="+mn-lt"/>
              </a:rPr>
            </a:br>
            <a:r>
              <a:rPr lang="es-ES_tradnl" sz="3200" dirty="0" smtClean="0">
                <a:solidFill>
                  <a:srgbClr val="002060"/>
                </a:solidFill>
              </a:rPr>
              <a:t>El </a:t>
            </a:r>
            <a:r>
              <a:rPr lang="es-ES_tradnl" sz="3200" dirty="0">
                <a:solidFill>
                  <a:srgbClr val="002060"/>
                </a:solidFill>
              </a:rPr>
              <a:t>proyecto se desarrolla a través de 6 WP (</a:t>
            </a:r>
            <a:r>
              <a:rPr lang="es-ES_tradnl" sz="3200" dirty="0" err="1">
                <a:solidFill>
                  <a:srgbClr val="002060"/>
                </a:solidFill>
              </a:rPr>
              <a:t>macroactividades</a:t>
            </a:r>
            <a:r>
              <a:rPr lang="es-ES_tradnl" sz="3200" dirty="0">
                <a:solidFill>
                  <a:srgbClr val="002060"/>
                </a:solidFill>
              </a:rPr>
              <a:t>):</a:t>
            </a:r>
            <a:br>
              <a:rPr lang="es-ES_tradnl" sz="3200" dirty="0">
                <a:solidFill>
                  <a:srgbClr val="002060"/>
                </a:solidFill>
              </a:rPr>
            </a:br>
            <a:r>
              <a:rPr lang="it-IT" sz="3200" dirty="0">
                <a:solidFill>
                  <a:srgbClr val="002060"/>
                </a:solidFill>
              </a:rPr>
              <a:t/>
            </a:r>
            <a:br>
              <a:rPr lang="it-IT" sz="3200" dirty="0">
                <a:solidFill>
                  <a:srgbClr val="002060"/>
                </a:solidFill>
              </a:rPr>
            </a:br>
            <a:r>
              <a:rPr lang="es-ES_tradnl" sz="3200" b="1" dirty="0">
                <a:solidFill>
                  <a:srgbClr val="002060"/>
                </a:solidFill>
              </a:rPr>
              <a:t>WP1</a:t>
            </a:r>
            <a:r>
              <a:rPr lang="es-ES_tradnl" sz="3200" dirty="0">
                <a:solidFill>
                  <a:srgbClr val="002060"/>
                </a:solidFill>
              </a:rPr>
              <a:t>: </a:t>
            </a:r>
            <a:r>
              <a:rPr lang="es-ES_tradnl" sz="3200" b="1" dirty="0">
                <a:solidFill>
                  <a:srgbClr val="002060"/>
                </a:solidFill>
              </a:rPr>
              <a:t>PREPARACION DE LOS </a:t>
            </a:r>
            <a:r>
              <a:rPr lang="es-ES_tradnl" sz="3200" b="1" dirty="0" err="1">
                <a:solidFill>
                  <a:srgbClr val="002060"/>
                </a:solidFill>
              </a:rPr>
              <a:t>IEPs</a:t>
            </a:r>
            <a:r>
              <a:rPr lang="it-IT" sz="3200" dirty="0">
                <a:solidFill>
                  <a:srgbClr val="002060"/>
                </a:solidFill>
              </a:rPr>
              <a:t/>
            </a:r>
            <a:br>
              <a:rPr lang="it-IT" sz="3200" dirty="0">
                <a:solidFill>
                  <a:srgbClr val="002060"/>
                </a:solidFill>
              </a:rPr>
            </a:br>
            <a:r>
              <a:rPr lang="es-ES_tradnl" sz="3200" b="1" dirty="0">
                <a:solidFill>
                  <a:srgbClr val="002060"/>
                </a:solidFill>
              </a:rPr>
              <a:t>WP2: AJUSTE Y ADAPTACION DEL IEP </a:t>
            </a:r>
            <a:r>
              <a:rPr lang="it-IT" sz="3200" dirty="0">
                <a:solidFill>
                  <a:srgbClr val="002060"/>
                </a:solidFill>
              </a:rPr>
              <a:t/>
            </a:r>
            <a:br>
              <a:rPr lang="it-IT" sz="3200" dirty="0">
                <a:solidFill>
                  <a:srgbClr val="002060"/>
                </a:solidFill>
              </a:rPr>
            </a:br>
            <a:r>
              <a:rPr lang="es-ES_tradnl" sz="3200" b="1" dirty="0">
                <a:solidFill>
                  <a:srgbClr val="002060"/>
                </a:solidFill>
              </a:rPr>
              <a:t>WP3: IMPLEMENTACION DEL IEP</a:t>
            </a:r>
            <a:r>
              <a:rPr lang="it-IT" sz="3200" dirty="0">
                <a:solidFill>
                  <a:srgbClr val="002060"/>
                </a:solidFill>
              </a:rPr>
              <a:t/>
            </a:r>
            <a:br>
              <a:rPr lang="it-IT" sz="3200" dirty="0">
                <a:solidFill>
                  <a:srgbClr val="002060"/>
                </a:solidFill>
              </a:rPr>
            </a:br>
            <a:r>
              <a:rPr lang="es-ES_tradnl" sz="3200" b="1" dirty="0">
                <a:solidFill>
                  <a:srgbClr val="002060"/>
                </a:solidFill>
              </a:rPr>
              <a:t>WP4: </a:t>
            </a:r>
            <a:r>
              <a:rPr lang="es-ES_tradnl" sz="3200" b="1" dirty="0" smtClean="0">
                <a:solidFill>
                  <a:srgbClr val="002060"/>
                </a:solidFill>
              </a:rPr>
              <a:t>PLAN </a:t>
            </a:r>
            <a:r>
              <a:rPr lang="es-ES_tradnl" sz="3200" b="1" dirty="0">
                <a:solidFill>
                  <a:srgbClr val="002060"/>
                </a:solidFill>
              </a:rPr>
              <a:t>DE CALIDAD</a:t>
            </a:r>
            <a:r>
              <a:rPr lang="es-ES_tradnl" sz="3200" dirty="0">
                <a:solidFill>
                  <a:srgbClr val="002060"/>
                </a:solidFill>
              </a:rPr>
              <a:t> </a:t>
            </a:r>
            <a:r>
              <a:rPr lang="it-IT" sz="3200" dirty="0">
                <a:solidFill>
                  <a:srgbClr val="002060"/>
                </a:solidFill>
              </a:rPr>
              <a:t/>
            </a:r>
            <a:br>
              <a:rPr lang="it-IT" sz="3200" dirty="0">
                <a:solidFill>
                  <a:srgbClr val="002060"/>
                </a:solidFill>
              </a:rPr>
            </a:br>
            <a:r>
              <a:rPr lang="es-ES_tradnl" sz="3200" b="1" dirty="0">
                <a:solidFill>
                  <a:srgbClr val="002060"/>
                </a:solidFill>
              </a:rPr>
              <a:t>WP5: DIFUSION DE LOS RESULTADOS DE PROYECTO</a:t>
            </a:r>
            <a:r>
              <a:rPr lang="it-IT" sz="3200" noProof="1">
                <a:solidFill>
                  <a:srgbClr val="002060"/>
                </a:solidFill>
              </a:rPr>
              <a:t/>
            </a:r>
            <a:br>
              <a:rPr lang="it-IT" sz="3200" noProof="1">
                <a:solidFill>
                  <a:srgbClr val="002060"/>
                </a:solidFill>
              </a:rPr>
            </a:br>
            <a:r>
              <a:rPr lang="es-ES_tradnl" sz="3200" b="1" dirty="0" smtClean="0">
                <a:solidFill>
                  <a:srgbClr val="002060"/>
                </a:solidFill>
              </a:rPr>
              <a:t>WP6: </a:t>
            </a:r>
            <a:r>
              <a:rPr lang="es-ES_tradnl" sz="3200" b="1" dirty="0">
                <a:solidFill>
                  <a:srgbClr val="002060"/>
                </a:solidFill>
              </a:rPr>
              <a:t>PROJECT MANAGEMENT</a:t>
            </a:r>
            <a:r>
              <a:rPr lang="it-IT" sz="3200" dirty="0">
                <a:solidFill>
                  <a:srgbClr val="002060"/>
                </a:solidFill>
              </a:rPr>
              <a:t/>
            </a:r>
            <a:br>
              <a:rPr lang="it-IT" sz="3200" dirty="0">
                <a:solidFill>
                  <a:srgbClr val="002060"/>
                </a:solidFill>
              </a:rPr>
            </a:br>
            <a:endParaRPr lang="it-IT" sz="32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7"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15375" y="5526535"/>
            <a:ext cx="2596958" cy="940926"/>
          </a:xfrm>
          <a:prstGeom prst="rect">
            <a:avLst/>
          </a:prstGeom>
        </p:spPr>
      </p:pic>
    </p:spTree>
    <p:extLst>
      <p:ext uri="{BB962C8B-B14F-4D97-AF65-F5344CB8AC3E}">
        <p14:creationId xmlns:p14="http://schemas.microsoft.com/office/powerpoint/2010/main" val="1141933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6531" y="1324947"/>
            <a:ext cx="11411338" cy="4027923"/>
          </a:xfrm>
        </p:spPr>
        <p:txBody>
          <a:bodyPr rtlCol="0">
            <a:noAutofit/>
          </a:bodyPr>
          <a:lstStyle/>
          <a:p>
            <a:pPr algn="l">
              <a:buNone/>
            </a:pPr>
            <a:r>
              <a:rPr lang="it-IT" sz="2800" dirty="0" smtClean="0">
                <a:solidFill>
                  <a:srgbClr val="002060"/>
                </a:solidFill>
                <a:latin typeface="+mn-lt"/>
              </a:rPr>
              <a:t/>
            </a:r>
            <a:br>
              <a:rPr lang="it-IT" sz="2800" dirty="0" smtClean="0">
                <a:solidFill>
                  <a:srgbClr val="002060"/>
                </a:solidFill>
                <a:latin typeface="+mn-lt"/>
              </a:rPr>
            </a:br>
            <a:r>
              <a:rPr lang="es-ES_tradnl" sz="2800" b="1" dirty="0">
                <a:solidFill>
                  <a:srgbClr val="002060"/>
                </a:solidFill>
              </a:rPr>
              <a:t>WP1: PREPARACION DE LOS </a:t>
            </a:r>
            <a:r>
              <a:rPr lang="es-ES_tradnl" sz="2800" b="1" dirty="0" err="1">
                <a:solidFill>
                  <a:srgbClr val="002060"/>
                </a:solidFill>
              </a:rPr>
              <a:t>IEPs</a:t>
            </a:r>
            <a:r>
              <a:rPr lang="es-ES_tradnl" sz="2800" b="1" dirty="0">
                <a:solidFill>
                  <a:srgbClr val="002060"/>
                </a:solidFill>
              </a:rPr>
              <a:t> </a:t>
            </a:r>
            <a:r>
              <a:rPr lang="es-ES_tradnl" sz="2800" dirty="0" smtClean="0">
                <a:solidFill>
                  <a:srgbClr val="002060"/>
                </a:solidFill>
              </a:rPr>
              <a:t> </a:t>
            </a:r>
            <a:r>
              <a:rPr lang="it-IT" sz="2800" dirty="0">
                <a:solidFill>
                  <a:srgbClr val="002060"/>
                </a:solidFill>
              </a:rPr>
              <a:t/>
            </a:r>
            <a:br>
              <a:rPr lang="it-IT" sz="2800" dirty="0">
                <a:solidFill>
                  <a:srgbClr val="002060"/>
                </a:solidFill>
              </a:rPr>
            </a:br>
            <a:r>
              <a:rPr lang="es-ES_tradnl" sz="2800" b="1" dirty="0" smtClean="0">
                <a:solidFill>
                  <a:srgbClr val="FF0000"/>
                </a:solidFill>
              </a:rPr>
              <a:t>Actividades</a:t>
            </a:r>
            <a:r>
              <a:rPr lang="es-ES_tradnl" sz="2800" b="1" dirty="0" smtClean="0">
                <a:solidFill>
                  <a:srgbClr val="002060"/>
                </a:solidFill>
              </a:rPr>
              <a:t/>
            </a:r>
            <a:br>
              <a:rPr lang="es-ES_tradnl" sz="2800" b="1" dirty="0" smtClean="0">
                <a:solidFill>
                  <a:srgbClr val="002060"/>
                </a:solidFill>
              </a:rPr>
            </a:br>
            <a:r>
              <a:rPr lang="es-ES_tradnl" sz="2800" b="1" dirty="0">
                <a:solidFill>
                  <a:srgbClr val="002060"/>
                </a:solidFill>
              </a:rPr>
              <a:t/>
            </a:r>
            <a:br>
              <a:rPr lang="es-ES_tradnl" sz="2800" b="1" dirty="0">
                <a:solidFill>
                  <a:srgbClr val="002060"/>
                </a:solidFill>
              </a:rPr>
            </a:br>
            <a:r>
              <a:rPr lang="es-ES_tradnl" sz="2800" dirty="0">
                <a:solidFill>
                  <a:srgbClr val="002060"/>
                </a:solidFill>
              </a:rPr>
              <a:t>1.1 </a:t>
            </a:r>
            <a:r>
              <a:rPr lang="es-ES_tradnl" sz="2800" b="1" dirty="0">
                <a:solidFill>
                  <a:srgbClr val="002060"/>
                </a:solidFill>
              </a:rPr>
              <a:t>Diagnóstico</a:t>
            </a:r>
            <a:r>
              <a:rPr lang="es-ES_tradnl" sz="2800" dirty="0">
                <a:solidFill>
                  <a:srgbClr val="002060"/>
                </a:solidFill>
              </a:rPr>
              <a:t> de las estrategias, actitudes y actual posicionamiento de las IES en el ámbito de la internacionalización </a:t>
            </a:r>
            <a:br>
              <a:rPr lang="es-ES_tradnl" sz="2800" dirty="0">
                <a:solidFill>
                  <a:srgbClr val="002060"/>
                </a:solidFill>
              </a:rPr>
            </a:br>
            <a:r>
              <a:rPr lang="es-ES_tradnl" sz="2800" dirty="0">
                <a:solidFill>
                  <a:srgbClr val="002060"/>
                </a:solidFill>
              </a:rPr>
              <a:t>1.2 </a:t>
            </a:r>
            <a:r>
              <a:rPr lang="es-ES_tradnl" sz="2800" dirty="0" err="1">
                <a:solidFill>
                  <a:srgbClr val="002060"/>
                </a:solidFill>
              </a:rPr>
              <a:t>Forum</a:t>
            </a:r>
            <a:r>
              <a:rPr lang="es-ES_tradnl" sz="2800" dirty="0">
                <a:solidFill>
                  <a:srgbClr val="002060"/>
                </a:solidFill>
              </a:rPr>
              <a:t> y </a:t>
            </a:r>
            <a:r>
              <a:rPr lang="es-ES_tradnl" sz="2800" b="1" dirty="0">
                <a:solidFill>
                  <a:srgbClr val="002060"/>
                </a:solidFill>
              </a:rPr>
              <a:t>grupos focales territoriales </a:t>
            </a:r>
            <a:r>
              <a:rPr lang="es-ES_tradnl" sz="2800" dirty="0">
                <a:solidFill>
                  <a:srgbClr val="002060"/>
                </a:solidFill>
              </a:rPr>
              <a:t>con el fin de involucrar a los actores </a:t>
            </a:r>
            <a:br>
              <a:rPr lang="es-ES_tradnl" sz="2800" dirty="0">
                <a:solidFill>
                  <a:srgbClr val="002060"/>
                </a:solidFill>
              </a:rPr>
            </a:br>
            <a:r>
              <a:rPr lang="es-ES_tradnl" sz="2800" dirty="0">
                <a:solidFill>
                  <a:srgbClr val="002060"/>
                </a:solidFill>
              </a:rPr>
              <a:t>1.3 Investigación sobre </a:t>
            </a:r>
            <a:r>
              <a:rPr lang="es-ES_tradnl" sz="2800" b="1" dirty="0">
                <a:solidFill>
                  <a:srgbClr val="002060"/>
                </a:solidFill>
              </a:rPr>
              <a:t>buenas prácticas </a:t>
            </a:r>
            <a:r>
              <a:rPr lang="es-ES_tradnl" sz="2800" dirty="0">
                <a:solidFill>
                  <a:srgbClr val="002060"/>
                </a:solidFill>
              </a:rPr>
              <a:t>e oportunidades de financiación internacionales</a:t>
            </a:r>
            <a:br>
              <a:rPr lang="es-ES_tradnl" sz="2800" dirty="0">
                <a:solidFill>
                  <a:srgbClr val="002060"/>
                </a:solidFill>
              </a:rPr>
            </a:br>
            <a:r>
              <a:rPr lang="es-ES_tradnl" sz="2800" dirty="0">
                <a:solidFill>
                  <a:srgbClr val="002060"/>
                </a:solidFill>
              </a:rPr>
              <a:t>1.4 </a:t>
            </a:r>
            <a:r>
              <a:rPr lang="es-ES_tradnl" sz="2800" b="1" dirty="0">
                <a:solidFill>
                  <a:srgbClr val="002060"/>
                </a:solidFill>
              </a:rPr>
              <a:t>Lanzamiento </a:t>
            </a:r>
            <a:r>
              <a:rPr lang="es-ES_tradnl" sz="2800" dirty="0">
                <a:solidFill>
                  <a:srgbClr val="002060"/>
                </a:solidFill>
              </a:rPr>
              <a:t/>
            </a:r>
            <a:br>
              <a:rPr lang="es-ES_tradnl" sz="2800" dirty="0">
                <a:solidFill>
                  <a:srgbClr val="002060"/>
                </a:solidFill>
              </a:rPr>
            </a:br>
            <a:r>
              <a:rPr lang="es-ES_tradnl" sz="2800" dirty="0">
                <a:solidFill>
                  <a:srgbClr val="002060"/>
                </a:solidFill>
              </a:rPr>
              <a:t>1.5 </a:t>
            </a:r>
            <a:r>
              <a:rPr lang="es-ES_tradnl" sz="2800" b="1" dirty="0">
                <a:solidFill>
                  <a:srgbClr val="FF0000"/>
                </a:solidFill>
              </a:rPr>
              <a:t>Definición del IEP </a:t>
            </a:r>
            <a:br>
              <a:rPr lang="es-ES_tradnl" sz="2800" b="1" dirty="0">
                <a:solidFill>
                  <a:srgbClr val="FF0000"/>
                </a:solidFill>
              </a:rPr>
            </a:br>
            <a:r>
              <a:rPr lang="es-ES_tradnl" sz="2800" dirty="0">
                <a:solidFill>
                  <a:srgbClr val="002060"/>
                </a:solidFill>
              </a:rPr>
              <a:t>1.6 Creación de aulas para </a:t>
            </a:r>
            <a:r>
              <a:rPr lang="es-ES_tradnl" sz="2800" b="1" dirty="0">
                <a:solidFill>
                  <a:srgbClr val="002060"/>
                </a:solidFill>
              </a:rPr>
              <a:t>video conferencias </a:t>
            </a:r>
            <a:r>
              <a:rPr lang="es-ES_tradnl" sz="2800" dirty="0">
                <a:solidFill>
                  <a:srgbClr val="002060"/>
                </a:solidFill>
              </a:rPr>
              <a:t>en las IES involucradas</a:t>
            </a: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4324" y="5352870"/>
            <a:ext cx="3286584" cy="1190791"/>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4" name="Immagin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63917" y="166559"/>
            <a:ext cx="2015373" cy="2015373"/>
          </a:xfrm>
          <a:prstGeom prst="rect">
            <a:avLst/>
          </a:prstGeom>
        </p:spPr>
      </p:pic>
    </p:spTree>
    <p:extLst>
      <p:ext uri="{BB962C8B-B14F-4D97-AF65-F5344CB8AC3E}">
        <p14:creationId xmlns:p14="http://schemas.microsoft.com/office/powerpoint/2010/main" val="29886449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7024" y="354563"/>
            <a:ext cx="10318167" cy="5225143"/>
          </a:xfrm>
        </p:spPr>
        <p:txBody>
          <a:bodyPr rtlCol="0">
            <a:normAutofit fontScale="90000"/>
          </a:bodyPr>
          <a:lstStyle/>
          <a:p>
            <a:pPr algn="r"/>
            <a:r>
              <a:rPr lang="es-ES_tradnl" sz="3200" b="1" dirty="0" smtClean="0">
                <a:solidFill>
                  <a:srgbClr val="002060"/>
                </a:solidFill>
              </a:rPr>
              <a:t>FOCUS: IEP </a:t>
            </a:r>
            <a:r>
              <a:rPr lang="es-ES_tradnl" sz="3200" b="1" dirty="0">
                <a:solidFill>
                  <a:srgbClr val="002060"/>
                </a:solidFill>
              </a:rPr>
              <a:t>– INTERNATIONALIZATION </a:t>
            </a:r>
            <a:r>
              <a:rPr lang="es-ES_tradnl" sz="3200" b="1" dirty="0" smtClean="0">
                <a:solidFill>
                  <a:srgbClr val="002060"/>
                </a:solidFill>
              </a:rPr>
              <a:t>ENHANCEMENT PLAN</a:t>
            </a:r>
            <a:br>
              <a:rPr lang="es-ES_tradnl" sz="3200" b="1" dirty="0" smtClean="0">
                <a:solidFill>
                  <a:srgbClr val="002060"/>
                </a:solidFill>
              </a:rPr>
            </a:br>
            <a:r>
              <a:rPr lang="es-ES_tradnl" sz="3200" b="1" dirty="0" smtClean="0">
                <a:solidFill>
                  <a:srgbClr val="002060"/>
                </a:solidFill>
              </a:rPr>
              <a:t>(Plan Estratégico de Internacionalización)</a:t>
            </a:r>
            <a:r>
              <a:rPr lang="es-ES_tradnl" sz="3200" b="1" dirty="0">
                <a:solidFill>
                  <a:srgbClr val="002060"/>
                </a:solidFill>
              </a:rPr>
              <a:t/>
            </a:r>
            <a:br>
              <a:rPr lang="es-ES_tradnl" sz="3200" b="1" dirty="0">
                <a:solidFill>
                  <a:srgbClr val="002060"/>
                </a:solidFill>
              </a:rPr>
            </a:br>
            <a:r>
              <a:rPr lang="es-ES_tradnl" sz="3200" b="1" dirty="0">
                <a:solidFill>
                  <a:srgbClr val="002060"/>
                </a:solidFill>
              </a:rPr>
              <a:t/>
            </a:r>
            <a:br>
              <a:rPr lang="es-ES_tradnl" sz="3200" b="1" dirty="0">
                <a:solidFill>
                  <a:srgbClr val="002060"/>
                </a:solidFill>
              </a:rPr>
            </a:br>
            <a:r>
              <a:rPr lang="es-ES_tradnl" sz="2400" dirty="0">
                <a:solidFill>
                  <a:srgbClr val="002060"/>
                </a:solidFill>
              </a:rPr>
              <a:t>Se trata de un plan plurianual que describe </a:t>
            </a:r>
            <a:r>
              <a:rPr lang="es-ES" sz="2400" dirty="0">
                <a:solidFill>
                  <a:srgbClr val="002060"/>
                </a:solidFill>
              </a:rPr>
              <a:t>misión, </a:t>
            </a:r>
            <a:r>
              <a:rPr lang="es-ES" sz="2400" dirty="0" smtClean="0">
                <a:solidFill>
                  <a:srgbClr val="002060"/>
                </a:solidFill>
              </a:rPr>
              <a:t>estrategia </a:t>
            </a:r>
            <a:r>
              <a:rPr lang="es-ES" sz="2400" dirty="0">
                <a:solidFill>
                  <a:srgbClr val="002060"/>
                </a:solidFill>
              </a:rPr>
              <a:t>y actividades a implementar al fin de impulsar y gestionar de manera efectiva las políticas y las prácticas de internacionalización en cada IES.</a:t>
            </a:r>
            <a:br>
              <a:rPr lang="es-ES" sz="2400" dirty="0">
                <a:solidFill>
                  <a:srgbClr val="002060"/>
                </a:solidFill>
              </a:rPr>
            </a:br>
            <a:r>
              <a:rPr lang="es-ES" sz="2400" dirty="0">
                <a:solidFill>
                  <a:srgbClr val="002060"/>
                </a:solidFill>
              </a:rPr>
              <a:t/>
            </a:r>
            <a:br>
              <a:rPr lang="es-ES" sz="2400" dirty="0">
                <a:solidFill>
                  <a:srgbClr val="002060"/>
                </a:solidFill>
              </a:rPr>
            </a:br>
            <a:r>
              <a:rPr lang="es-ES" sz="2400" dirty="0">
                <a:solidFill>
                  <a:srgbClr val="002060"/>
                </a:solidFill>
              </a:rPr>
              <a:t>Cada IEP surge del trabajo previo de </a:t>
            </a:r>
            <a:r>
              <a:rPr lang="es-ES" sz="2400" dirty="0" smtClean="0">
                <a:solidFill>
                  <a:srgbClr val="002060"/>
                </a:solidFill>
              </a:rPr>
              <a:t>diagnóstico </a:t>
            </a:r>
            <a:r>
              <a:rPr lang="es-ES" sz="2400" dirty="0">
                <a:solidFill>
                  <a:srgbClr val="002060"/>
                </a:solidFill>
              </a:rPr>
              <a:t>e investigación realizado en la fase preparatoria WP1 e incluye: </a:t>
            </a:r>
            <a:r>
              <a:rPr lang="es-ES" sz="2400" dirty="0" smtClean="0">
                <a:solidFill>
                  <a:srgbClr val="002060"/>
                </a:solidFill>
              </a:rPr>
              <a:t>estrategia</a:t>
            </a:r>
            <a:r>
              <a:rPr lang="es-ES" sz="2400" dirty="0">
                <a:solidFill>
                  <a:srgbClr val="002060"/>
                </a:solidFill>
              </a:rPr>
              <a:t>, objetivos, situación </a:t>
            </a:r>
            <a:r>
              <a:rPr lang="es-ES" sz="2400" dirty="0" smtClean="0">
                <a:solidFill>
                  <a:srgbClr val="002060"/>
                </a:solidFill>
              </a:rPr>
              <a:t>actual </a:t>
            </a:r>
            <a:r>
              <a:rPr lang="es-ES" sz="2400" dirty="0">
                <a:solidFill>
                  <a:srgbClr val="002060"/>
                </a:solidFill>
              </a:rPr>
              <a:t>y proyección a 3 años, acciones prioritarias a implementar durante el Proyecto, acciones prioritarias de sostenibilidad, roles y responsabilidades, resultados esperados, indicadores.</a:t>
            </a:r>
            <a:br>
              <a:rPr lang="es-ES" sz="2400" dirty="0">
                <a:solidFill>
                  <a:srgbClr val="002060"/>
                </a:solidFill>
              </a:rPr>
            </a:br>
            <a:r>
              <a:rPr lang="es-ES" sz="2400" dirty="0">
                <a:solidFill>
                  <a:srgbClr val="002060"/>
                </a:solidFill>
              </a:rPr>
              <a:t/>
            </a:r>
            <a:br>
              <a:rPr lang="es-ES" sz="2400" dirty="0">
                <a:solidFill>
                  <a:srgbClr val="002060"/>
                </a:solidFill>
              </a:rPr>
            </a:br>
            <a:r>
              <a:rPr lang="es-ES" sz="2400" dirty="0">
                <a:solidFill>
                  <a:srgbClr val="002060"/>
                </a:solidFill>
              </a:rPr>
              <a:t>Incluye </a:t>
            </a:r>
            <a:r>
              <a:rPr lang="es-ES" sz="2400" dirty="0" smtClean="0">
                <a:solidFill>
                  <a:srgbClr val="002060"/>
                </a:solidFill>
              </a:rPr>
              <a:t>además </a:t>
            </a:r>
            <a:r>
              <a:rPr lang="es-ES" sz="2400" dirty="0">
                <a:solidFill>
                  <a:srgbClr val="002060"/>
                </a:solidFill>
              </a:rPr>
              <a:t>plan de trabajo </a:t>
            </a:r>
            <a:r>
              <a:rPr lang="es-ES" sz="2400" dirty="0" err="1">
                <a:solidFill>
                  <a:srgbClr val="002060"/>
                </a:solidFill>
              </a:rPr>
              <a:t>pluriannual</a:t>
            </a:r>
            <a:r>
              <a:rPr lang="es-ES" sz="2400" dirty="0">
                <a:solidFill>
                  <a:srgbClr val="002060"/>
                </a:solidFill>
              </a:rPr>
              <a:t> y </a:t>
            </a:r>
            <a:r>
              <a:rPr lang="es-ES" sz="2400" dirty="0" smtClean="0">
                <a:solidFill>
                  <a:srgbClr val="002060"/>
                </a:solidFill>
              </a:rPr>
              <a:t>plan </a:t>
            </a:r>
            <a:r>
              <a:rPr lang="es-ES" sz="2400" dirty="0">
                <a:solidFill>
                  <a:srgbClr val="002060"/>
                </a:solidFill>
              </a:rPr>
              <a:t>de trabajo detallado para el primer </a:t>
            </a:r>
            <a:r>
              <a:rPr lang="es-ES" sz="2400" dirty="0" smtClean="0">
                <a:solidFill>
                  <a:srgbClr val="002060"/>
                </a:solidFill>
              </a:rPr>
              <a:t>año, </a:t>
            </a:r>
            <a:r>
              <a:rPr lang="es-ES" sz="2400" dirty="0">
                <a:solidFill>
                  <a:srgbClr val="002060"/>
                </a:solidFill>
              </a:rPr>
              <a:t>actividades de comunicación, herramientas tecnológicas y organizacionales a utilizar.</a:t>
            </a: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41771" y="5894849"/>
            <a:ext cx="2087435" cy="56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5607" y="5790128"/>
            <a:ext cx="1836435" cy="665375"/>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52721" y="5896274"/>
            <a:ext cx="1660849" cy="559229"/>
          </a:xfrm>
          <a:prstGeom prst="rect">
            <a:avLst/>
          </a:prstGeom>
        </p:spPr>
      </p:pic>
      <p:pic>
        <p:nvPicPr>
          <p:cNvPr id="7" name="Immagin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4532" y="3834881"/>
            <a:ext cx="1007667" cy="1007667"/>
          </a:xfrm>
          <a:prstGeom prst="rect">
            <a:avLst/>
          </a:prstGeom>
        </p:spPr>
      </p:pic>
    </p:spTree>
    <p:extLst>
      <p:ext uri="{BB962C8B-B14F-4D97-AF65-F5344CB8AC3E}">
        <p14:creationId xmlns:p14="http://schemas.microsoft.com/office/powerpoint/2010/main" val="3497003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7025" y="1530350"/>
            <a:ext cx="9144000" cy="3302907"/>
          </a:xfrm>
        </p:spPr>
        <p:txBody>
          <a:bodyPr rtlCol="0">
            <a:noAutofit/>
          </a:bodyPr>
          <a:lstStyle/>
          <a:p>
            <a:pPr algn="l">
              <a:buNone/>
            </a:pPr>
            <a:r>
              <a:rPr lang="es-ES_tradnl" sz="2800" b="1" dirty="0">
                <a:solidFill>
                  <a:srgbClr val="002060"/>
                </a:solidFill>
              </a:rPr>
              <a:t>WP2: AJUSTE Y ADAPTACION DEL IEP  </a:t>
            </a:r>
            <a:r>
              <a:rPr lang="es-ES_tradnl" sz="2800" b="1" dirty="0" smtClean="0">
                <a:solidFill>
                  <a:srgbClr val="002060"/>
                </a:solidFill>
              </a:rPr>
              <a:t> </a:t>
            </a:r>
            <a:r>
              <a:rPr lang="es-ES_tradnl" sz="2800" dirty="0" smtClean="0">
                <a:solidFill>
                  <a:srgbClr val="002060"/>
                </a:solidFill>
              </a:rPr>
              <a:t/>
            </a:r>
            <a:br>
              <a:rPr lang="es-ES_tradnl" sz="2800" dirty="0" smtClean="0">
                <a:solidFill>
                  <a:srgbClr val="002060"/>
                </a:solidFill>
              </a:rPr>
            </a:br>
            <a:r>
              <a:rPr lang="it-IT" sz="2800" dirty="0">
                <a:solidFill>
                  <a:srgbClr val="002060"/>
                </a:solidFill>
              </a:rPr>
              <a:t/>
            </a:r>
            <a:br>
              <a:rPr lang="it-IT" sz="2800" dirty="0">
                <a:solidFill>
                  <a:srgbClr val="002060"/>
                </a:solidFill>
              </a:rPr>
            </a:br>
            <a:r>
              <a:rPr lang="es-ES_tradnl" sz="2800" b="1" dirty="0">
                <a:solidFill>
                  <a:srgbClr val="002060"/>
                </a:solidFill>
              </a:rPr>
              <a:t>Actividades</a:t>
            </a:r>
            <a:br>
              <a:rPr lang="es-ES_tradnl" sz="2800" b="1" dirty="0">
                <a:solidFill>
                  <a:srgbClr val="002060"/>
                </a:solidFill>
              </a:rPr>
            </a:br>
            <a:r>
              <a:rPr lang="es-ES_tradnl" sz="2800" dirty="0">
                <a:solidFill>
                  <a:srgbClr val="002060"/>
                </a:solidFill>
              </a:rPr>
              <a:t>2.1 Ajuste del IEP y encuentros de </a:t>
            </a:r>
            <a:r>
              <a:rPr lang="es-ES_tradnl" sz="2800" dirty="0" smtClean="0">
                <a:solidFill>
                  <a:srgbClr val="002060"/>
                </a:solidFill>
              </a:rPr>
              <a:t>tutoría</a:t>
            </a:r>
            <a:r>
              <a:rPr lang="es-ES_tradnl" sz="2800" dirty="0">
                <a:solidFill>
                  <a:srgbClr val="002060"/>
                </a:solidFill>
              </a:rPr>
              <a:t/>
            </a:r>
            <a:br>
              <a:rPr lang="es-ES_tradnl" sz="2800" dirty="0">
                <a:solidFill>
                  <a:srgbClr val="002060"/>
                </a:solidFill>
              </a:rPr>
            </a:br>
            <a:r>
              <a:rPr lang="es-ES_tradnl" sz="2800" dirty="0">
                <a:solidFill>
                  <a:srgbClr val="002060"/>
                </a:solidFill>
              </a:rPr>
              <a:t>2.2 Implementación formal del </a:t>
            </a:r>
            <a:r>
              <a:rPr lang="es-ES_tradnl" sz="2800" dirty="0" smtClean="0">
                <a:solidFill>
                  <a:srgbClr val="002060"/>
                </a:solidFill>
              </a:rPr>
              <a:t>IEP</a:t>
            </a:r>
            <a:br>
              <a:rPr lang="es-ES_tradnl" sz="2800" dirty="0" smtClean="0">
                <a:solidFill>
                  <a:srgbClr val="002060"/>
                </a:solidFill>
              </a:rPr>
            </a:br>
            <a:r>
              <a:rPr lang="it-IT" sz="2800" dirty="0">
                <a:solidFill>
                  <a:srgbClr val="002060"/>
                </a:solidFill>
              </a:rPr>
              <a:t/>
            </a:r>
            <a:br>
              <a:rPr lang="it-IT" sz="2800" dirty="0">
                <a:solidFill>
                  <a:srgbClr val="002060"/>
                </a:solidFill>
              </a:rPr>
            </a:br>
            <a:r>
              <a:rPr lang="es-ES_tradnl" sz="2800" b="1" dirty="0" smtClean="0">
                <a:solidFill>
                  <a:srgbClr val="002060"/>
                </a:solidFill>
              </a:rPr>
              <a:t> </a:t>
            </a:r>
            <a:endParaRPr lang="it-IT" sz="2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4" name="Immagin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02508" y="1489770"/>
            <a:ext cx="2438400" cy="2438400"/>
          </a:xfrm>
          <a:prstGeom prst="rect">
            <a:avLst/>
          </a:prstGeom>
        </p:spPr>
      </p:pic>
      <p:pic>
        <p:nvPicPr>
          <p:cNvPr id="7" name="Immagin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8807" y="5685353"/>
            <a:ext cx="1836435" cy="665375"/>
          </a:xfrm>
          <a:prstGeom prst="rect">
            <a:avLst/>
          </a:prstGeom>
        </p:spPr>
      </p:pic>
    </p:spTree>
    <p:extLst>
      <p:ext uri="{BB962C8B-B14F-4D97-AF65-F5344CB8AC3E}">
        <p14:creationId xmlns:p14="http://schemas.microsoft.com/office/powerpoint/2010/main" val="2712333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68450" y="1076325"/>
            <a:ext cx="9144000" cy="3838395"/>
          </a:xfrm>
        </p:spPr>
        <p:txBody>
          <a:bodyPr rtlCol="0">
            <a:normAutofit/>
          </a:bodyPr>
          <a:lstStyle/>
          <a:p>
            <a:pPr algn="l">
              <a:buNone/>
            </a:pPr>
            <a:r>
              <a:rPr lang="es-ES_tradnl" sz="2400" b="1" dirty="0">
                <a:solidFill>
                  <a:schemeClr val="accent5">
                    <a:lumMod val="50000"/>
                  </a:schemeClr>
                </a:solidFill>
              </a:rPr>
              <a:t>WP3: IMPLEMENTACION DEL IEP </a:t>
            </a:r>
            <a:r>
              <a:rPr lang="es-ES_tradnl" sz="2400" b="1" dirty="0" smtClean="0">
                <a:solidFill>
                  <a:schemeClr val="accent5">
                    <a:lumMod val="50000"/>
                  </a:schemeClr>
                </a:solidFill>
              </a:rPr>
              <a:t> </a:t>
            </a:r>
            <a:r>
              <a:rPr lang="it-IT" sz="2400" dirty="0">
                <a:solidFill>
                  <a:schemeClr val="accent5">
                    <a:lumMod val="50000"/>
                  </a:schemeClr>
                </a:solidFill>
              </a:rPr>
              <a:t/>
            </a:r>
            <a:br>
              <a:rPr lang="it-IT" sz="2400" dirty="0">
                <a:solidFill>
                  <a:schemeClr val="accent5">
                    <a:lumMod val="50000"/>
                  </a:schemeClr>
                </a:solidFill>
              </a:rPr>
            </a:br>
            <a:r>
              <a:rPr lang="es-ES_tradnl" sz="2400" b="1" dirty="0" smtClean="0">
                <a:solidFill>
                  <a:schemeClr val="accent5">
                    <a:lumMod val="50000"/>
                  </a:schemeClr>
                </a:solidFill>
              </a:rPr>
              <a:t>Actividades</a:t>
            </a:r>
            <a:br>
              <a:rPr lang="es-ES_tradnl" sz="2400" b="1" dirty="0" smtClean="0">
                <a:solidFill>
                  <a:schemeClr val="accent5">
                    <a:lumMod val="50000"/>
                  </a:schemeClr>
                </a:solidFill>
              </a:rPr>
            </a:br>
            <a:r>
              <a:rPr lang="es-ES_tradnl" sz="2400" b="1" dirty="0">
                <a:solidFill>
                  <a:schemeClr val="accent5">
                    <a:lumMod val="50000"/>
                  </a:schemeClr>
                </a:solidFill>
              </a:rPr>
              <a:t/>
            </a:r>
            <a:br>
              <a:rPr lang="es-ES_tradnl" sz="2400" b="1" dirty="0">
                <a:solidFill>
                  <a:schemeClr val="accent5">
                    <a:lumMod val="50000"/>
                  </a:schemeClr>
                </a:solidFill>
              </a:rPr>
            </a:br>
            <a:r>
              <a:rPr lang="es-ES_tradnl" sz="2400" dirty="0">
                <a:solidFill>
                  <a:schemeClr val="accent5">
                    <a:lumMod val="50000"/>
                  </a:schemeClr>
                </a:solidFill>
              </a:rPr>
              <a:t>3.1 </a:t>
            </a:r>
            <a:r>
              <a:rPr lang="es-ES_tradnl" sz="2400" b="1" dirty="0">
                <a:solidFill>
                  <a:schemeClr val="accent5">
                    <a:lumMod val="50000"/>
                  </a:schemeClr>
                </a:solidFill>
              </a:rPr>
              <a:t>Reorganización</a:t>
            </a:r>
            <a:r>
              <a:rPr lang="es-ES_tradnl" sz="2400" dirty="0">
                <a:solidFill>
                  <a:schemeClr val="accent5">
                    <a:lumMod val="50000"/>
                  </a:schemeClr>
                </a:solidFill>
              </a:rPr>
              <a:t> de procesos, servicios y oficinas de movilidad internacional</a:t>
            </a:r>
            <a:br>
              <a:rPr lang="es-ES_tradnl" sz="2400" dirty="0">
                <a:solidFill>
                  <a:schemeClr val="accent5">
                    <a:lumMod val="50000"/>
                  </a:schemeClr>
                </a:solidFill>
              </a:rPr>
            </a:br>
            <a:r>
              <a:rPr lang="es-ES_tradnl" sz="2400" dirty="0">
                <a:solidFill>
                  <a:schemeClr val="accent5">
                    <a:lumMod val="50000"/>
                  </a:schemeClr>
                </a:solidFill>
              </a:rPr>
              <a:t>3.2 Actividades de </a:t>
            </a:r>
            <a:r>
              <a:rPr lang="es-ES_tradnl" sz="2400" b="1" dirty="0">
                <a:solidFill>
                  <a:schemeClr val="accent5">
                    <a:lumMod val="50000"/>
                  </a:schemeClr>
                </a:solidFill>
              </a:rPr>
              <a:t>formación</a:t>
            </a:r>
            <a:r>
              <a:rPr lang="es-ES_tradnl" sz="2400" dirty="0">
                <a:solidFill>
                  <a:schemeClr val="accent5">
                    <a:lumMod val="50000"/>
                  </a:schemeClr>
                </a:solidFill>
              </a:rPr>
              <a:t> sobre habilidades blandas y administrativas </a:t>
            </a:r>
            <a:br>
              <a:rPr lang="es-ES_tradnl" sz="2400" dirty="0">
                <a:solidFill>
                  <a:schemeClr val="accent5">
                    <a:lumMod val="50000"/>
                  </a:schemeClr>
                </a:solidFill>
              </a:rPr>
            </a:br>
            <a:r>
              <a:rPr lang="es-ES_tradnl" sz="2400" dirty="0">
                <a:solidFill>
                  <a:schemeClr val="accent5">
                    <a:lumMod val="50000"/>
                  </a:schemeClr>
                </a:solidFill>
              </a:rPr>
              <a:t>3.3 Diseño e implementación de </a:t>
            </a:r>
            <a:r>
              <a:rPr lang="es-ES_tradnl" sz="2400" b="1" dirty="0">
                <a:solidFill>
                  <a:schemeClr val="accent5">
                    <a:lumMod val="50000"/>
                  </a:schemeClr>
                </a:solidFill>
              </a:rPr>
              <a:t>eventos sociales/multiculturales </a:t>
            </a:r>
            <a:r>
              <a:rPr lang="es-ES_tradnl" sz="2400" dirty="0">
                <a:solidFill>
                  <a:schemeClr val="accent5">
                    <a:lumMod val="50000"/>
                  </a:schemeClr>
                </a:solidFill>
              </a:rPr>
              <a:t/>
            </a:r>
            <a:br>
              <a:rPr lang="es-ES_tradnl" sz="2400" dirty="0">
                <a:solidFill>
                  <a:schemeClr val="accent5">
                    <a:lumMod val="50000"/>
                  </a:schemeClr>
                </a:solidFill>
              </a:rPr>
            </a:br>
            <a:r>
              <a:rPr lang="es-ES_tradnl" sz="2400" dirty="0">
                <a:solidFill>
                  <a:schemeClr val="accent5">
                    <a:lumMod val="50000"/>
                  </a:schemeClr>
                </a:solidFill>
              </a:rPr>
              <a:t>3.4 Diseño e implementación de </a:t>
            </a:r>
            <a:r>
              <a:rPr lang="es-ES_tradnl" sz="2400" b="1" dirty="0">
                <a:solidFill>
                  <a:schemeClr val="accent5">
                    <a:lumMod val="50000"/>
                  </a:schemeClr>
                </a:solidFill>
              </a:rPr>
              <a:t>convenios regionales/internacionales </a:t>
            </a:r>
            <a:r>
              <a:rPr lang="es-ES_tradnl" sz="2400" dirty="0">
                <a:solidFill>
                  <a:schemeClr val="accent5">
                    <a:lumMod val="50000"/>
                  </a:schemeClr>
                </a:solidFill>
              </a:rPr>
              <a:t>sobre movilidad internacional</a:t>
            </a:r>
            <a:br>
              <a:rPr lang="es-ES_tradnl" sz="2400" dirty="0">
                <a:solidFill>
                  <a:schemeClr val="accent5">
                    <a:lumMod val="50000"/>
                  </a:schemeClr>
                </a:solidFill>
              </a:rPr>
            </a:br>
            <a:r>
              <a:rPr lang="es-ES_tradnl" sz="2400" dirty="0">
                <a:solidFill>
                  <a:schemeClr val="accent5">
                    <a:lumMod val="50000"/>
                  </a:schemeClr>
                </a:solidFill>
              </a:rPr>
              <a:t>3.5 Actividades de </a:t>
            </a:r>
            <a:r>
              <a:rPr lang="es-ES_tradnl" sz="2400" b="1" dirty="0">
                <a:solidFill>
                  <a:schemeClr val="accent5">
                    <a:lumMod val="50000"/>
                  </a:schemeClr>
                </a:solidFill>
              </a:rPr>
              <a:t>comunicación</a:t>
            </a:r>
            <a:endParaRPr lang="it-IT" sz="2400" b="1" dirty="0">
              <a:solidFill>
                <a:schemeClr val="accent5">
                  <a:lumMod val="50000"/>
                </a:schemeClr>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4" name="Immagin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22655" y="300185"/>
            <a:ext cx="1941399" cy="1941399"/>
          </a:xfrm>
          <a:prstGeom prst="rect">
            <a:avLst/>
          </a:prstGeom>
        </p:spPr>
      </p:pic>
      <p:pic>
        <p:nvPicPr>
          <p:cNvPr id="7" name="Immagin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85507" y="5790128"/>
            <a:ext cx="1836435" cy="665375"/>
          </a:xfrm>
          <a:prstGeom prst="rect">
            <a:avLst/>
          </a:prstGeom>
        </p:spPr>
      </p:pic>
    </p:spTree>
    <p:extLst>
      <p:ext uri="{BB962C8B-B14F-4D97-AF65-F5344CB8AC3E}">
        <p14:creationId xmlns:p14="http://schemas.microsoft.com/office/powerpoint/2010/main" val="781325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44894" y="895740"/>
            <a:ext cx="9144000" cy="4338734"/>
          </a:xfrm>
        </p:spPr>
        <p:txBody>
          <a:bodyPr rtlCol="0">
            <a:noAutofit/>
          </a:bodyPr>
          <a:lstStyle/>
          <a:p>
            <a:pPr algn="r"/>
            <a:r>
              <a:rPr lang="it-IT" sz="2800" dirty="0" smtClean="0">
                <a:solidFill>
                  <a:srgbClr val="002060"/>
                </a:solidFill>
                <a:latin typeface="+mn-lt"/>
              </a:rPr>
              <a:t/>
            </a:r>
            <a:br>
              <a:rPr lang="it-IT" sz="2800" dirty="0" smtClean="0">
                <a:solidFill>
                  <a:srgbClr val="002060"/>
                </a:solidFill>
                <a:latin typeface="+mn-lt"/>
              </a:rPr>
            </a:br>
            <a:r>
              <a:rPr lang="es-ES_tradnl" sz="3600" b="1" dirty="0" smtClean="0">
                <a:solidFill>
                  <a:schemeClr val="accent5">
                    <a:lumMod val="50000"/>
                  </a:schemeClr>
                </a:solidFill>
              </a:rPr>
              <a:t>LEARNING </a:t>
            </a:r>
            <a:r>
              <a:rPr lang="es-ES_tradnl" sz="3600" b="1" dirty="0">
                <a:solidFill>
                  <a:schemeClr val="accent5">
                    <a:lumMod val="50000"/>
                  </a:schemeClr>
                </a:solidFill>
              </a:rPr>
              <a:t>AND DEVELOPMENT LAB</a:t>
            </a:r>
            <a:br>
              <a:rPr lang="es-ES_tradnl" sz="3600" b="1" dirty="0">
                <a:solidFill>
                  <a:schemeClr val="accent5">
                    <a:lumMod val="50000"/>
                  </a:schemeClr>
                </a:solidFill>
              </a:rPr>
            </a:br>
            <a:r>
              <a:rPr lang="es-ES_tradnl" sz="3200" b="1" dirty="0">
                <a:solidFill>
                  <a:schemeClr val="accent5">
                    <a:lumMod val="50000"/>
                  </a:schemeClr>
                </a:solidFill>
              </a:rPr>
              <a:t/>
            </a:r>
            <a:br>
              <a:rPr lang="es-ES_tradnl" sz="3200" b="1" dirty="0">
                <a:solidFill>
                  <a:schemeClr val="accent5">
                    <a:lumMod val="50000"/>
                  </a:schemeClr>
                </a:solidFill>
              </a:rPr>
            </a:br>
            <a:r>
              <a:rPr lang="es-ES" sz="2800" dirty="0" smtClean="0">
                <a:solidFill>
                  <a:schemeClr val="accent5">
                    <a:lumMod val="50000"/>
                  </a:schemeClr>
                </a:solidFill>
              </a:rPr>
              <a:t>Será un </a:t>
            </a:r>
            <a:r>
              <a:rPr lang="es-ES" sz="2800" dirty="0">
                <a:solidFill>
                  <a:schemeClr val="accent5">
                    <a:lumMod val="50000"/>
                  </a:schemeClr>
                </a:solidFill>
              </a:rPr>
              <a:t>lugar, gestionado por cada coordinador IEP, donde las IES </a:t>
            </a:r>
            <a:r>
              <a:rPr lang="es-ES" sz="2800" dirty="0" smtClean="0">
                <a:solidFill>
                  <a:schemeClr val="accent5">
                    <a:lumMod val="50000"/>
                  </a:schemeClr>
                </a:solidFill>
              </a:rPr>
              <a:t>planificarán </a:t>
            </a:r>
            <a:r>
              <a:rPr lang="es-ES" sz="2800" dirty="0">
                <a:solidFill>
                  <a:schemeClr val="accent5">
                    <a:lumMod val="50000"/>
                  </a:schemeClr>
                </a:solidFill>
              </a:rPr>
              <a:t>sus proprio servicios y procesos de internacionalización según planteado en el IEP. </a:t>
            </a:r>
            <a:r>
              <a:rPr lang="es-ES" sz="2800" dirty="0" smtClean="0">
                <a:solidFill>
                  <a:schemeClr val="accent5">
                    <a:lumMod val="50000"/>
                  </a:schemeClr>
                </a:solidFill>
              </a:rPr>
              <a:t/>
            </a:r>
            <a:br>
              <a:rPr lang="es-ES" sz="2800" dirty="0" smtClean="0">
                <a:solidFill>
                  <a:schemeClr val="accent5">
                    <a:lumMod val="50000"/>
                  </a:schemeClr>
                </a:solidFill>
              </a:rPr>
            </a:br>
            <a:r>
              <a:rPr lang="es-ES" sz="2800" dirty="0" smtClean="0">
                <a:solidFill>
                  <a:schemeClr val="accent5">
                    <a:lumMod val="50000"/>
                  </a:schemeClr>
                </a:solidFill>
              </a:rPr>
              <a:t>Esas </a:t>
            </a:r>
            <a:r>
              <a:rPr lang="es-ES" sz="2800" dirty="0">
                <a:solidFill>
                  <a:schemeClr val="accent5">
                    <a:lumMod val="50000"/>
                  </a:schemeClr>
                </a:solidFill>
              </a:rPr>
              <a:t>actividades incluirán: la activación de las oficinas de </a:t>
            </a:r>
            <a:r>
              <a:rPr lang="es-ES" sz="2800" dirty="0" smtClean="0">
                <a:solidFill>
                  <a:schemeClr val="accent5">
                    <a:lumMod val="50000"/>
                  </a:schemeClr>
                </a:solidFill>
              </a:rPr>
              <a:t>internacionalización</a:t>
            </a:r>
            <a:r>
              <a:rPr lang="es-ES" sz="2800" dirty="0">
                <a:solidFill>
                  <a:schemeClr val="accent5">
                    <a:lumMod val="50000"/>
                  </a:schemeClr>
                </a:solidFill>
              </a:rPr>
              <a:t>, el diseño de los </a:t>
            </a:r>
            <a:r>
              <a:rPr lang="es-ES" sz="2800" dirty="0" smtClean="0">
                <a:solidFill>
                  <a:schemeClr val="accent5">
                    <a:lumMod val="50000"/>
                  </a:schemeClr>
                </a:solidFill>
              </a:rPr>
              <a:t>servicios </a:t>
            </a:r>
            <a:r>
              <a:rPr lang="es-ES" sz="2800" dirty="0">
                <a:solidFill>
                  <a:schemeClr val="accent5">
                    <a:lumMod val="50000"/>
                  </a:schemeClr>
                </a:solidFill>
              </a:rPr>
              <a:t>específicos, los convenios de activación y colaboración con los demás actores locales, el equipamiento tecnológico. </a:t>
            </a: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4900" y="340465"/>
            <a:ext cx="2392119" cy="1752227"/>
          </a:xfrm>
          <a:prstGeom prst="rect">
            <a:avLst/>
          </a:prstGeom>
        </p:spPr>
      </p:pic>
      <p:pic>
        <p:nvPicPr>
          <p:cNvPr id="7" name="Immagin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0465" y="1542772"/>
            <a:ext cx="1099839" cy="1099839"/>
          </a:xfrm>
          <a:prstGeom prst="rect">
            <a:avLst/>
          </a:prstGeom>
        </p:spPr>
      </p:pic>
      <p:pic>
        <p:nvPicPr>
          <p:cNvPr id="8" name="Immagin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80732" y="5713928"/>
            <a:ext cx="1836435" cy="665375"/>
          </a:xfrm>
          <a:prstGeom prst="rect">
            <a:avLst/>
          </a:prstGeom>
        </p:spPr>
      </p:pic>
    </p:spTree>
    <p:extLst>
      <p:ext uri="{BB962C8B-B14F-4D97-AF65-F5344CB8AC3E}">
        <p14:creationId xmlns:p14="http://schemas.microsoft.com/office/powerpoint/2010/main" val="829459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00099" y="1130300"/>
            <a:ext cx="9096375" cy="3994150"/>
          </a:xfrm>
        </p:spPr>
        <p:txBody>
          <a:bodyPr rtlCol="0">
            <a:noAutofit/>
          </a:bodyPr>
          <a:lstStyle/>
          <a:p>
            <a:pPr algn="l">
              <a:buNone/>
            </a:pPr>
            <a:r>
              <a:rPr lang="it-IT" sz="2800" dirty="0" smtClean="0">
                <a:solidFill>
                  <a:srgbClr val="002060"/>
                </a:solidFill>
                <a:latin typeface="+mn-lt"/>
              </a:rPr>
              <a:t/>
            </a:r>
            <a:br>
              <a:rPr lang="it-IT" sz="2800" dirty="0" smtClean="0">
                <a:solidFill>
                  <a:srgbClr val="002060"/>
                </a:solidFill>
                <a:latin typeface="+mn-lt"/>
              </a:rPr>
            </a:br>
            <a:r>
              <a:rPr lang="es-ES_tradnl" sz="2800" b="1" dirty="0">
                <a:solidFill>
                  <a:schemeClr val="accent5">
                    <a:lumMod val="50000"/>
                  </a:schemeClr>
                </a:solidFill>
              </a:rPr>
              <a:t>WP4: PLAN DE CALIDAD </a:t>
            </a:r>
            <a:r>
              <a:rPr lang="es-ES_tradnl" sz="2800" b="1" dirty="0" smtClean="0">
                <a:solidFill>
                  <a:schemeClr val="accent5">
                    <a:lumMod val="50000"/>
                  </a:schemeClr>
                </a:solidFill>
              </a:rPr>
              <a:t> </a:t>
            </a:r>
            <a:r>
              <a:rPr lang="it-IT" sz="2800" b="1" dirty="0">
                <a:solidFill>
                  <a:schemeClr val="accent5">
                    <a:lumMod val="50000"/>
                  </a:schemeClr>
                </a:solidFill>
              </a:rPr>
              <a:t/>
            </a:r>
            <a:br>
              <a:rPr lang="it-IT" sz="2800" b="1" dirty="0">
                <a:solidFill>
                  <a:schemeClr val="accent5">
                    <a:lumMod val="50000"/>
                  </a:schemeClr>
                </a:solidFill>
              </a:rPr>
            </a:br>
            <a:r>
              <a:rPr lang="es-ES_tradnl" sz="2800" b="1" dirty="0" smtClean="0">
                <a:solidFill>
                  <a:schemeClr val="accent5">
                    <a:lumMod val="50000"/>
                  </a:schemeClr>
                </a:solidFill>
              </a:rPr>
              <a:t>Actividades</a:t>
            </a:r>
            <a:br>
              <a:rPr lang="es-ES_tradnl" sz="2800" b="1" dirty="0" smtClean="0">
                <a:solidFill>
                  <a:schemeClr val="accent5">
                    <a:lumMod val="50000"/>
                  </a:schemeClr>
                </a:solidFill>
              </a:rPr>
            </a:br>
            <a:r>
              <a:rPr lang="es-ES_tradnl" sz="2800" b="1" dirty="0">
                <a:solidFill>
                  <a:schemeClr val="accent5">
                    <a:lumMod val="50000"/>
                  </a:schemeClr>
                </a:solidFill>
              </a:rPr>
              <a:t/>
            </a:r>
            <a:br>
              <a:rPr lang="es-ES_tradnl" sz="2800" b="1" dirty="0">
                <a:solidFill>
                  <a:schemeClr val="accent5">
                    <a:lumMod val="50000"/>
                  </a:schemeClr>
                </a:solidFill>
              </a:rPr>
            </a:br>
            <a:r>
              <a:rPr lang="es-ES_tradnl" sz="2800" dirty="0">
                <a:solidFill>
                  <a:schemeClr val="accent5">
                    <a:lumMod val="50000"/>
                  </a:schemeClr>
                </a:solidFill>
              </a:rPr>
              <a:t>4.1 Identificación y puesta en común de los objetivos de calidad e indicadores </a:t>
            </a:r>
            <a:br>
              <a:rPr lang="es-ES_tradnl" sz="2800" dirty="0">
                <a:solidFill>
                  <a:schemeClr val="accent5">
                    <a:lumMod val="50000"/>
                  </a:schemeClr>
                </a:solidFill>
              </a:rPr>
            </a:br>
            <a:r>
              <a:rPr lang="es-ES_tradnl" sz="2800" dirty="0">
                <a:solidFill>
                  <a:schemeClr val="accent5">
                    <a:lumMod val="50000"/>
                  </a:schemeClr>
                </a:solidFill>
              </a:rPr>
              <a:t>4.2 </a:t>
            </a:r>
            <a:r>
              <a:rPr lang="es-ES_tradnl" sz="2800" dirty="0" smtClean="0">
                <a:solidFill>
                  <a:schemeClr val="accent5">
                    <a:lumMod val="50000"/>
                  </a:schemeClr>
                </a:solidFill>
              </a:rPr>
              <a:t>Definir y compartir el Plan </a:t>
            </a:r>
            <a:r>
              <a:rPr lang="es-ES_tradnl" sz="2800" dirty="0">
                <a:solidFill>
                  <a:schemeClr val="accent5">
                    <a:lumMod val="50000"/>
                  </a:schemeClr>
                </a:solidFill>
              </a:rPr>
              <a:t>de Calidad con los socios </a:t>
            </a:r>
            <a:br>
              <a:rPr lang="es-ES_tradnl" sz="2800" dirty="0">
                <a:solidFill>
                  <a:schemeClr val="accent5">
                    <a:lumMod val="50000"/>
                  </a:schemeClr>
                </a:solidFill>
              </a:rPr>
            </a:br>
            <a:r>
              <a:rPr lang="es-ES_tradnl" sz="2800" dirty="0">
                <a:solidFill>
                  <a:schemeClr val="accent5">
                    <a:lumMod val="50000"/>
                  </a:schemeClr>
                </a:solidFill>
              </a:rPr>
              <a:t>4.3 Implementación del </a:t>
            </a:r>
            <a:r>
              <a:rPr lang="es-ES_tradnl" sz="2800" dirty="0" smtClean="0">
                <a:solidFill>
                  <a:schemeClr val="accent5">
                    <a:lumMod val="50000"/>
                  </a:schemeClr>
                </a:solidFill>
              </a:rPr>
              <a:t>Plan </a:t>
            </a:r>
            <a:r>
              <a:rPr lang="es-ES_tradnl" sz="2800" dirty="0">
                <a:solidFill>
                  <a:schemeClr val="accent5">
                    <a:lumMod val="50000"/>
                  </a:schemeClr>
                </a:solidFill>
              </a:rPr>
              <a:t>de Calidad </a:t>
            </a:r>
            <a:br>
              <a:rPr lang="es-ES_tradnl" sz="2800" dirty="0">
                <a:solidFill>
                  <a:schemeClr val="accent5">
                    <a:lumMod val="50000"/>
                  </a:schemeClr>
                </a:solidFill>
              </a:rPr>
            </a:br>
            <a:r>
              <a:rPr lang="es-ES_tradnl" sz="2800" dirty="0">
                <a:solidFill>
                  <a:schemeClr val="accent5">
                    <a:lumMod val="50000"/>
                  </a:schemeClr>
                </a:solidFill>
              </a:rPr>
              <a:t>4.4 Desarrollo del Sistema de Evaluación de Impacto </a:t>
            </a:r>
            <a:r>
              <a:rPr lang="es-ES_tradnl" sz="2800" dirty="0" smtClean="0">
                <a:solidFill>
                  <a:schemeClr val="accent5">
                    <a:lumMod val="50000"/>
                  </a:schemeClr>
                </a:solidFill>
              </a:rPr>
              <a:t>de las </a:t>
            </a:r>
            <a:r>
              <a:rPr lang="es-ES_tradnl" sz="2800" dirty="0" err="1">
                <a:solidFill>
                  <a:schemeClr val="accent5">
                    <a:lumMod val="50000"/>
                  </a:schemeClr>
                </a:solidFill>
              </a:rPr>
              <a:t>HEIs</a:t>
            </a:r>
            <a:r>
              <a:rPr lang="es-ES_tradnl" sz="2800" dirty="0">
                <a:solidFill>
                  <a:schemeClr val="accent5">
                    <a:lumMod val="50000"/>
                  </a:schemeClr>
                </a:solidFill>
              </a:rPr>
              <a:t> </a:t>
            </a:r>
            <a:r>
              <a:rPr lang="it-IT" sz="2800" dirty="0">
                <a:solidFill>
                  <a:schemeClr val="accent5">
                    <a:lumMod val="50000"/>
                  </a:schemeClr>
                </a:solidFill>
              </a:rPr>
              <a:t/>
            </a:r>
            <a:br>
              <a:rPr lang="it-IT" sz="2800" dirty="0">
                <a:solidFill>
                  <a:schemeClr val="accent5">
                    <a:lumMod val="50000"/>
                  </a:schemeClr>
                </a:solidFill>
              </a:rPr>
            </a:br>
            <a:r>
              <a:rPr lang="es-ES_tradnl" sz="2800" b="1" dirty="0" smtClean="0">
                <a:solidFill>
                  <a:schemeClr val="accent5">
                    <a:lumMod val="50000"/>
                  </a:schemeClr>
                </a:solidFill>
              </a:rPr>
              <a:t> </a:t>
            </a:r>
            <a:endParaRPr lang="it-IT" sz="2800" dirty="0">
              <a:solidFill>
                <a:schemeClr val="accent5">
                  <a:lumMod val="50000"/>
                </a:schemeClr>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49786" y="1421738"/>
            <a:ext cx="2346745" cy="3184393"/>
          </a:xfrm>
          <a:prstGeom prst="rect">
            <a:avLst/>
          </a:prstGeom>
        </p:spPr>
      </p:pic>
      <p:pic>
        <p:nvPicPr>
          <p:cNvPr id="8" name="Immagin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56957" y="5704403"/>
            <a:ext cx="1836435" cy="665375"/>
          </a:xfrm>
          <a:prstGeom prst="rect">
            <a:avLst/>
          </a:prstGeom>
        </p:spPr>
      </p:pic>
    </p:spTree>
    <p:extLst>
      <p:ext uri="{BB962C8B-B14F-4D97-AF65-F5344CB8AC3E}">
        <p14:creationId xmlns:p14="http://schemas.microsoft.com/office/powerpoint/2010/main" val="4018943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0189" y="1247775"/>
            <a:ext cx="9466623" cy="3280682"/>
          </a:xfrm>
        </p:spPr>
        <p:txBody>
          <a:bodyPr rtlCol="0">
            <a:normAutofit/>
          </a:bodyPr>
          <a:lstStyle/>
          <a:p>
            <a:pPr algn="l"/>
            <a:r>
              <a:rPr lang="es-ES" sz="2800" dirty="0">
                <a:solidFill>
                  <a:srgbClr val="002060"/>
                </a:solidFill>
              </a:rPr>
              <a:t>El </a:t>
            </a:r>
            <a:r>
              <a:rPr lang="es-ES" sz="2800" dirty="0" smtClean="0">
                <a:solidFill>
                  <a:srgbClr val="002060"/>
                </a:solidFill>
              </a:rPr>
              <a:t>título </a:t>
            </a:r>
            <a:r>
              <a:rPr lang="es-ES" sz="2800" b="1" dirty="0">
                <a:solidFill>
                  <a:srgbClr val="002060"/>
                </a:solidFill>
              </a:rPr>
              <a:t> </a:t>
            </a:r>
            <a:r>
              <a:rPr lang="es-ES" sz="2800" b="1" dirty="0" smtClean="0">
                <a:solidFill>
                  <a:srgbClr val="002060"/>
                </a:solidFill>
              </a:rPr>
              <a:t>«</a:t>
            </a:r>
            <a:r>
              <a:rPr lang="es-ES" sz="2800" b="1" dirty="0">
                <a:solidFill>
                  <a:srgbClr val="002060"/>
                </a:solidFill>
              </a:rPr>
              <a:t>Desarrollo de las políticas de internacionalización de las instituciones de educación </a:t>
            </a:r>
            <a:r>
              <a:rPr lang="es-ES" sz="2800" b="1" dirty="0" smtClean="0">
                <a:solidFill>
                  <a:srgbClr val="002060"/>
                </a:solidFill>
              </a:rPr>
              <a:t>superior» </a:t>
            </a:r>
            <a:r>
              <a:rPr lang="es-ES" sz="2800" dirty="0" smtClean="0">
                <a:solidFill>
                  <a:srgbClr val="002060"/>
                </a:solidFill>
              </a:rPr>
              <a:t>describe </a:t>
            </a:r>
            <a:r>
              <a:rPr lang="es-ES" sz="2800" dirty="0">
                <a:solidFill>
                  <a:srgbClr val="002060"/>
                </a:solidFill>
              </a:rPr>
              <a:t>solo parcialmente la inspiración del proyecto:</a:t>
            </a:r>
            <a:r>
              <a:rPr lang="es-ES" sz="2800" b="1" dirty="0">
                <a:solidFill>
                  <a:srgbClr val="002060"/>
                </a:solidFill>
              </a:rPr>
              <a:t/>
            </a:r>
            <a:br>
              <a:rPr lang="es-ES" sz="2800" b="1" dirty="0">
                <a:solidFill>
                  <a:srgbClr val="002060"/>
                </a:solidFill>
              </a:rPr>
            </a:br>
            <a:r>
              <a:rPr lang="es-ES" sz="2800" b="1" dirty="0">
                <a:solidFill>
                  <a:srgbClr val="002060"/>
                </a:solidFill>
              </a:rPr>
              <a:t/>
            </a:r>
            <a:br>
              <a:rPr lang="es-ES" sz="2800" b="1" dirty="0">
                <a:solidFill>
                  <a:srgbClr val="002060"/>
                </a:solidFill>
              </a:rPr>
            </a:br>
            <a:r>
              <a:rPr lang="es-ES" sz="2800" dirty="0" smtClean="0">
                <a:solidFill>
                  <a:srgbClr val="002060"/>
                </a:solidFill>
              </a:rPr>
              <a:t>La </a:t>
            </a:r>
            <a:r>
              <a:rPr lang="es-ES" sz="2800" dirty="0">
                <a:solidFill>
                  <a:srgbClr val="002060"/>
                </a:solidFill>
              </a:rPr>
              <a:t>"internacionalización" ha pasado lentamente de ser un "extra", agregado a las actividades normales de las universidades, a ser algo </a:t>
            </a:r>
            <a:r>
              <a:rPr lang="es-ES" sz="2800" b="1" dirty="0" smtClean="0">
                <a:solidFill>
                  <a:srgbClr val="002060"/>
                </a:solidFill>
              </a:rPr>
              <a:t>inevitable</a:t>
            </a:r>
            <a:r>
              <a:rPr lang="es-ES" sz="2800" b="1" dirty="0">
                <a:solidFill>
                  <a:srgbClr val="002060"/>
                </a:solidFill>
              </a:rPr>
              <a:t>, deseado, necesario</a:t>
            </a:r>
            <a:r>
              <a:rPr lang="es-ES" sz="2400" b="1" dirty="0">
                <a:solidFill>
                  <a:srgbClr val="002060"/>
                </a:solidFill>
              </a:rPr>
              <a:t>.</a:t>
            </a:r>
            <a:br>
              <a:rPr lang="es-ES" sz="2400" b="1" dirty="0">
                <a:solidFill>
                  <a:srgbClr val="002060"/>
                </a:solidFill>
              </a:rPr>
            </a:br>
            <a:endParaRPr lang="it-IT" sz="1800" b="1"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2974" y="5537164"/>
            <a:ext cx="2777933" cy="1006497"/>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spTree>
    <p:extLst>
      <p:ext uri="{BB962C8B-B14F-4D97-AF65-F5344CB8AC3E}">
        <p14:creationId xmlns:p14="http://schemas.microsoft.com/office/powerpoint/2010/main" val="4111827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6725" y="1473200"/>
            <a:ext cx="9296400" cy="3822520"/>
          </a:xfrm>
        </p:spPr>
        <p:txBody>
          <a:bodyPr rtlCol="0">
            <a:noAutofit/>
          </a:bodyPr>
          <a:lstStyle/>
          <a:p>
            <a:pPr algn="l">
              <a:buNone/>
            </a:pPr>
            <a:r>
              <a:rPr lang="it-IT" sz="2800" dirty="0" smtClean="0">
                <a:solidFill>
                  <a:srgbClr val="002060"/>
                </a:solidFill>
                <a:latin typeface="+mn-lt"/>
              </a:rPr>
              <a:t/>
            </a:r>
            <a:br>
              <a:rPr lang="it-IT" sz="2800" dirty="0" smtClean="0">
                <a:solidFill>
                  <a:srgbClr val="002060"/>
                </a:solidFill>
                <a:latin typeface="+mn-lt"/>
              </a:rPr>
            </a:br>
            <a:r>
              <a:rPr lang="es-ES_tradnl" sz="2800" b="1" dirty="0">
                <a:solidFill>
                  <a:schemeClr val="accent5">
                    <a:lumMod val="50000"/>
                  </a:schemeClr>
                </a:solidFill>
              </a:rPr>
              <a:t>MA5: </a:t>
            </a:r>
            <a:r>
              <a:rPr lang="es-ES_tradnl" sz="2800" b="1" dirty="0" smtClean="0">
                <a:solidFill>
                  <a:schemeClr val="accent5">
                    <a:lumMod val="50000"/>
                  </a:schemeClr>
                </a:solidFill>
              </a:rPr>
              <a:t>DIFUSIÓN </a:t>
            </a:r>
            <a:r>
              <a:rPr lang="es-ES_tradnl" sz="2800" b="1" dirty="0">
                <a:solidFill>
                  <a:schemeClr val="accent5">
                    <a:lumMod val="50000"/>
                  </a:schemeClr>
                </a:solidFill>
              </a:rPr>
              <a:t>DE LOS RESULTADOS DE PROYECTO  </a:t>
            </a:r>
            <a:r>
              <a:rPr lang="es-ES_tradnl" sz="2800" b="1" dirty="0" smtClean="0">
                <a:solidFill>
                  <a:schemeClr val="accent5">
                    <a:lumMod val="50000"/>
                  </a:schemeClr>
                </a:solidFill>
              </a:rPr>
              <a:t> </a:t>
            </a:r>
            <a:r>
              <a:rPr lang="es-ES_tradnl" sz="2800" dirty="0" smtClean="0">
                <a:solidFill>
                  <a:schemeClr val="accent5">
                    <a:lumMod val="50000"/>
                  </a:schemeClr>
                </a:solidFill>
              </a:rPr>
              <a:t/>
            </a:r>
            <a:br>
              <a:rPr lang="es-ES_tradnl" sz="2800" dirty="0" smtClean="0">
                <a:solidFill>
                  <a:schemeClr val="accent5">
                    <a:lumMod val="50000"/>
                  </a:schemeClr>
                </a:solidFill>
              </a:rPr>
            </a:br>
            <a:r>
              <a:rPr lang="it-IT" sz="2800" dirty="0">
                <a:solidFill>
                  <a:schemeClr val="accent5">
                    <a:lumMod val="50000"/>
                  </a:schemeClr>
                </a:solidFill>
              </a:rPr>
              <a:t/>
            </a:r>
            <a:br>
              <a:rPr lang="it-IT" sz="2800" dirty="0">
                <a:solidFill>
                  <a:schemeClr val="accent5">
                    <a:lumMod val="50000"/>
                  </a:schemeClr>
                </a:solidFill>
              </a:rPr>
            </a:br>
            <a:r>
              <a:rPr lang="es-ES_tradnl" sz="2800" b="1" dirty="0" smtClean="0">
                <a:solidFill>
                  <a:schemeClr val="accent5">
                    <a:lumMod val="50000"/>
                  </a:schemeClr>
                </a:solidFill>
              </a:rPr>
              <a:t>Actividades</a:t>
            </a:r>
            <a:br>
              <a:rPr lang="es-ES_tradnl" sz="2800" b="1" dirty="0" smtClean="0">
                <a:solidFill>
                  <a:schemeClr val="accent5">
                    <a:lumMod val="50000"/>
                  </a:schemeClr>
                </a:solidFill>
              </a:rPr>
            </a:br>
            <a:r>
              <a:rPr lang="es-ES_tradnl" sz="2800" b="1" dirty="0">
                <a:solidFill>
                  <a:schemeClr val="accent5">
                    <a:lumMod val="50000"/>
                  </a:schemeClr>
                </a:solidFill>
              </a:rPr>
              <a:t/>
            </a:r>
            <a:br>
              <a:rPr lang="es-ES_tradnl" sz="2800" b="1" dirty="0">
                <a:solidFill>
                  <a:schemeClr val="accent5">
                    <a:lumMod val="50000"/>
                  </a:schemeClr>
                </a:solidFill>
              </a:rPr>
            </a:br>
            <a:r>
              <a:rPr lang="es-ES_tradnl" sz="2800" dirty="0">
                <a:solidFill>
                  <a:schemeClr val="accent5">
                    <a:lumMod val="50000"/>
                  </a:schemeClr>
                </a:solidFill>
              </a:rPr>
              <a:t>5.1 Creación Plan de </a:t>
            </a:r>
            <a:r>
              <a:rPr lang="es-ES_tradnl" sz="2800" dirty="0" smtClean="0">
                <a:solidFill>
                  <a:schemeClr val="accent5">
                    <a:lumMod val="50000"/>
                  </a:schemeClr>
                </a:solidFill>
              </a:rPr>
              <a:t>Difusión </a:t>
            </a:r>
            <a:r>
              <a:rPr lang="es-ES_tradnl" sz="2800" dirty="0">
                <a:solidFill>
                  <a:schemeClr val="accent5">
                    <a:lumMod val="50000"/>
                  </a:schemeClr>
                </a:solidFill>
              </a:rPr>
              <a:t/>
            </a:r>
            <a:br>
              <a:rPr lang="es-ES_tradnl" sz="2800" dirty="0">
                <a:solidFill>
                  <a:schemeClr val="accent5">
                    <a:lumMod val="50000"/>
                  </a:schemeClr>
                </a:solidFill>
              </a:rPr>
            </a:br>
            <a:r>
              <a:rPr lang="es-ES_tradnl" sz="2800" dirty="0">
                <a:solidFill>
                  <a:schemeClr val="accent5">
                    <a:lumMod val="50000"/>
                  </a:schemeClr>
                </a:solidFill>
              </a:rPr>
              <a:t>5.2 Creación Pagina Web del Proyecto </a:t>
            </a:r>
            <a:br>
              <a:rPr lang="es-ES_tradnl" sz="2800" dirty="0">
                <a:solidFill>
                  <a:schemeClr val="accent5">
                    <a:lumMod val="50000"/>
                  </a:schemeClr>
                </a:solidFill>
              </a:rPr>
            </a:br>
            <a:r>
              <a:rPr lang="es-ES_tradnl" sz="2800" dirty="0">
                <a:solidFill>
                  <a:schemeClr val="accent5">
                    <a:lumMod val="50000"/>
                  </a:schemeClr>
                </a:solidFill>
              </a:rPr>
              <a:t>5.3 Publicación de los lineamientos sobre políticas de movilidad internacional de las IES</a:t>
            </a:r>
            <a:br>
              <a:rPr lang="es-ES_tradnl" sz="2800" dirty="0">
                <a:solidFill>
                  <a:schemeClr val="accent5">
                    <a:lumMod val="50000"/>
                  </a:schemeClr>
                </a:solidFill>
              </a:rPr>
            </a:br>
            <a:r>
              <a:rPr lang="es-ES_tradnl" sz="2800" dirty="0">
                <a:solidFill>
                  <a:schemeClr val="accent5">
                    <a:lumMod val="50000"/>
                  </a:schemeClr>
                </a:solidFill>
              </a:rPr>
              <a:t>5.4 Intercambios entre </a:t>
            </a:r>
            <a:r>
              <a:rPr lang="es-ES_tradnl" sz="2800" dirty="0" err="1">
                <a:solidFill>
                  <a:schemeClr val="accent5">
                    <a:lumMod val="50000"/>
                  </a:schemeClr>
                </a:solidFill>
              </a:rPr>
              <a:t>HEIs</a:t>
            </a:r>
            <a:r>
              <a:rPr lang="es-ES_tradnl" sz="2800" dirty="0">
                <a:solidFill>
                  <a:schemeClr val="accent5">
                    <a:lumMod val="50000"/>
                  </a:schemeClr>
                </a:solidFill>
              </a:rPr>
              <a:t> Latinoamericanas </a:t>
            </a:r>
            <a:br>
              <a:rPr lang="es-ES_tradnl" sz="2800" dirty="0">
                <a:solidFill>
                  <a:schemeClr val="accent5">
                    <a:lumMod val="50000"/>
                  </a:schemeClr>
                </a:solidFill>
              </a:rPr>
            </a:br>
            <a:r>
              <a:rPr lang="es-ES_tradnl" sz="2800" dirty="0">
                <a:solidFill>
                  <a:schemeClr val="accent5">
                    <a:lumMod val="50000"/>
                  </a:schemeClr>
                </a:solidFill>
              </a:rPr>
              <a:t>5.5 Conferencia final</a:t>
            </a:r>
            <a:br>
              <a:rPr lang="es-ES_tradnl" sz="2800" dirty="0">
                <a:solidFill>
                  <a:schemeClr val="accent5">
                    <a:lumMod val="50000"/>
                  </a:schemeClr>
                </a:solidFill>
              </a:rPr>
            </a:br>
            <a:r>
              <a:rPr lang="es-ES_tradnl" sz="2800" dirty="0">
                <a:solidFill>
                  <a:schemeClr val="accent5">
                    <a:lumMod val="50000"/>
                  </a:schemeClr>
                </a:solidFill>
              </a:rPr>
              <a:t>5.6 Evento de difusión en Europa </a:t>
            </a:r>
            <a:r>
              <a:rPr lang="es-ES_tradnl" sz="2800" dirty="0" smtClean="0">
                <a:solidFill>
                  <a:schemeClr val="accent5">
                    <a:lumMod val="50000"/>
                  </a:schemeClr>
                </a:solidFill>
              </a:rPr>
              <a:t> </a:t>
            </a:r>
            <a:endParaRPr lang="it-IT" sz="2800" dirty="0">
              <a:solidFill>
                <a:schemeClr val="accent5">
                  <a:lumMod val="50000"/>
                </a:schemeClr>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92952" y="1709057"/>
            <a:ext cx="1845906" cy="1845906"/>
          </a:xfrm>
          <a:prstGeom prst="rect">
            <a:avLst/>
          </a:prstGeom>
        </p:spPr>
      </p:pic>
      <p:pic>
        <p:nvPicPr>
          <p:cNvPr id="7" name="Immagin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90257" y="5675828"/>
            <a:ext cx="1836435" cy="665375"/>
          </a:xfrm>
          <a:prstGeom prst="rect">
            <a:avLst/>
          </a:prstGeom>
        </p:spPr>
      </p:pic>
    </p:spTree>
    <p:extLst>
      <p:ext uri="{BB962C8B-B14F-4D97-AF65-F5344CB8AC3E}">
        <p14:creationId xmlns:p14="http://schemas.microsoft.com/office/powerpoint/2010/main" val="3118874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94522" y="1530350"/>
            <a:ext cx="10246503" cy="3822520"/>
          </a:xfrm>
        </p:spPr>
        <p:txBody>
          <a:bodyPr rtlCol="0">
            <a:noAutofit/>
          </a:bodyPr>
          <a:lstStyle/>
          <a:p>
            <a:pPr algn="l">
              <a:buNone/>
            </a:pPr>
            <a:r>
              <a:rPr lang="it-IT" sz="2800" dirty="0" smtClean="0">
                <a:solidFill>
                  <a:srgbClr val="002060"/>
                </a:solidFill>
                <a:latin typeface="+mn-lt"/>
              </a:rPr>
              <a:t/>
            </a:r>
            <a:br>
              <a:rPr lang="it-IT" sz="2800" dirty="0" smtClean="0">
                <a:solidFill>
                  <a:srgbClr val="002060"/>
                </a:solidFill>
                <a:latin typeface="+mn-lt"/>
              </a:rPr>
            </a:br>
            <a:r>
              <a:rPr lang="es-ES_tradnl" sz="2800" b="1" dirty="0" smtClean="0">
                <a:solidFill>
                  <a:schemeClr val="accent5">
                    <a:lumMod val="50000"/>
                  </a:schemeClr>
                </a:solidFill>
              </a:rPr>
              <a:t>WP6: </a:t>
            </a:r>
            <a:r>
              <a:rPr lang="es-ES_tradnl" sz="2800" b="1" dirty="0">
                <a:solidFill>
                  <a:schemeClr val="accent5">
                    <a:lumMod val="50000"/>
                  </a:schemeClr>
                </a:solidFill>
              </a:rPr>
              <a:t>PROJECT MANAGEMENT </a:t>
            </a:r>
            <a:r>
              <a:rPr lang="es-ES_tradnl" sz="2800" b="1" dirty="0" smtClean="0">
                <a:solidFill>
                  <a:schemeClr val="accent5">
                    <a:lumMod val="50000"/>
                  </a:schemeClr>
                </a:solidFill>
              </a:rPr>
              <a:t> </a:t>
            </a:r>
            <a:r>
              <a:rPr lang="es-ES_tradnl" sz="2800" dirty="0" smtClean="0">
                <a:solidFill>
                  <a:schemeClr val="accent5">
                    <a:lumMod val="50000"/>
                  </a:schemeClr>
                </a:solidFill>
              </a:rPr>
              <a:t/>
            </a:r>
            <a:br>
              <a:rPr lang="es-ES_tradnl" sz="2800" dirty="0" smtClean="0">
                <a:solidFill>
                  <a:schemeClr val="accent5">
                    <a:lumMod val="50000"/>
                  </a:schemeClr>
                </a:solidFill>
              </a:rPr>
            </a:br>
            <a:r>
              <a:rPr lang="it-IT" sz="2800" dirty="0">
                <a:solidFill>
                  <a:schemeClr val="accent5">
                    <a:lumMod val="50000"/>
                  </a:schemeClr>
                </a:solidFill>
              </a:rPr>
              <a:t/>
            </a:r>
            <a:br>
              <a:rPr lang="it-IT" sz="2800" dirty="0">
                <a:solidFill>
                  <a:schemeClr val="accent5">
                    <a:lumMod val="50000"/>
                  </a:schemeClr>
                </a:solidFill>
              </a:rPr>
            </a:br>
            <a:r>
              <a:rPr lang="es-ES_tradnl" sz="2800" dirty="0">
                <a:solidFill>
                  <a:schemeClr val="accent5">
                    <a:lumMod val="50000"/>
                  </a:schemeClr>
                </a:solidFill>
              </a:rPr>
              <a:t>Actividades</a:t>
            </a:r>
            <a:br>
              <a:rPr lang="es-ES_tradnl" sz="2800" dirty="0">
                <a:solidFill>
                  <a:schemeClr val="accent5">
                    <a:lumMod val="50000"/>
                  </a:schemeClr>
                </a:solidFill>
              </a:rPr>
            </a:br>
            <a:r>
              <a:rPr lang="es-ES_tradnl" sz="2800" dirty="0">
                <a:solidFill>
                  <a:schemeClr val="accent5">
                    <a:lumMod val="50000"/>
                  </a:schemeClr>
                </a:solidFill>
              </a:rPr>
              <a:t>6.1 Creación del </a:t>
            </a:r>
            <a:r>
              <a:rPr lang="es-ES_tradnl" sz="2800" b="1" dirty="0">
                <a:solidFill>
                  <a:schemeClr val="accent5">
                    <a:lumMod val="50000"/>
                  </a:schemeClr>
                </a:solidFill>
              </a:rPr>
              <a:t>Comité Directivo </a:t>
            </a:r>
            <a:br>
              <a:rPr lang="es-ES_tradnl" sz="2800" b="1" dirty="0">
                <a:solidFill>
                  <a:schemeClr val="accent5">
                    <a:lumMod val="50000"/>
                  </a:schemeClr>
                </a:solidFill>
              </a:rPr>
            </a:br>
            <a:r>
              <a:rPr lang="es-ES_tradnl" sz="2800" dirty="0">
                <a:solidFill>
                  <a:schemeClr val="accent5">
                    <a:lumMod val="50000"/>
                  </a:schemeClr>
                </a:solidFill>
              </a:rPr>
              <a:t>6.2 Creación de la </a:t>
            </a:r>
            <a:r>
              <a:rPr lang="es-ES_tradnl" sz="2800" b="1" dirty="0">
                <a:solidFill>
                  <a:schemeClr val="accent5">
                    <a:lumMod val="50000"/>
                  </a:schemeClr>
                </a:solidFill>
              </a:rPr>
              <a:t>Oficina Ejecutiva </a:t>
            </a:r>
            <a:r>
              <a:rPr lang="es-ES_tradnl" sz="2800" dirty="0">
                <a:solidFill>
                  <a:schemeClr val="accent5">
                    <a:lumMod val="50000"/>
                  </a:schemeClr>
                </a:solidFill>
              </a:rPr>
              <a:t/>
            </a:r>
            <a:br>
              <a:rPr lang="es-ES_tradnl" sz="2800" dirty="0">
                <a:solidFill>
                  <a:schemeClr val="accent5">
                    <a:lumMod val="50000"/>
                  </a:schemeClr>
                </a:solidFill>
              </a:rPr>
            </a:br>
            <a:r>
              <a:rPr lang="es-ES_tradnl" sz="2800" dirty="0">
                <a:solidFill>
                  <a:schemeClr val="accent5">
                    <a:lumMod val="50000"/>
                  </a:schemeClr>
                </a:solidFill>
              </a:rPr>
              <a:t>6.3 Plan Operativo y definición del IEP Master </a:t>
            </a:r>
            <a:r>
              <a:rPr lang="es-ES_tradnl" sz="2800" dirty="0" err="1">
                <a:solidFill>
                  <a:schemeClr val="accent5">
                    <a:lumMod val="50000"/>
                  </a:schemeClr>
                </a:solidFill>
              </a:rPr>
              <a:t>Programme</a:t>
            </a:r>
            <a:r>
              <a:rPr lang="es-ES_tradnl" sz="2800" dirty="0">
                <a:solidFill>
                  <a:schemeClr val="accent5">
                    <a:lumMod val="50000"/>
                  </a:schemeClr>
                </a:solidFill>
              </a:rPr>
              <a:t> </a:t>
            </a:r>
            <a:br>
              <a:rPr lang="es-ES_tradnl" sz="2800" dirty="0">
                <a:solidFill>
                  <a:schemeClr val="accent5">
                    <a:lumMod val="50000"/>
                  </a:schemeClr>
                </a:solidFill>
              </a:rPr>
            </a:br>
            <a:r>
              <a:rPr lang="es-ES_tradnl" sz="2800" dirty="0">
                <a:solidFill>
                  <a:schemeClr val="accent5">
                    <a:lumMod val="50000"/>
                  </a:schemeClr>
                </a:solidFill>
              </a:rPr>
              <a:t>6.4 Diseño y desarrollo de la Project Management </a:t>
            </a:r>
            <a:r>
              <a:rPr lang="es-ES_tradnl" sz="2800" dirty="0" err="1">
                <a:solidFill>
                  <a:schemeClr val="accent5">
                    <a:lumMod val="50000"/>
                  </a:schemeClr>
                </a:solidFill>
              </a:rPr>
              <a:t>Application</a:t>
            </a:r>
            <a:r>
              <a:rPr lang="es-ES_tradnl" sz="2800" dirty="0">
                <a:solidFill>
                  <a:schemeClr val="accent5">
                    <a:lumMod val="50000"/>
                  </a:schemeClr>
                </a:solidFill>
              </a:rPr>
              <a:t> (PMA) </a:t>
            </a:r>
            <a:br>
              <a:rPr lang="es-ES_tradnl" sz="2800" dirty="0">
                <a:solidFill>
                  <a:schemeClr val="accent5">
                    <a:lumMod val="50000"/>
                  </a:schemeClr>
                </a:solidFill>
              </a:rPr>
            </a:br>
            <a:r>
              <a:rPr lang="es-ES_tradnl" sz="2800" dirty="0">
                <a:solidFill>
                  <a:schemeClr val="accent5">
                    <a:lumMod val="50000"/>
                  </a:schemeClr>
                </a:solidFill>
              </a:rPr>
              <a:t>6.5 Monitoreo de actividades </a:t>
            </a:r>
            <a:br>
              <a:rPr lang="es-ES_tradnl" sz="2800" dirty="0">
                <a:solidFill>
                  <a:schemeClr val="accent5">
                    <a:lumMod val="50000"/>
                  </a:schemeClr>
                </a:solidFill>
              </a:rPr>
            </a:br>
            <a:r>
              <a:rPr lang="es-ES_tradnl" sz="2800" dirty="0">
                <a:solidFill>
                  <a:schemeClr val="accent5">
                    <a:lumMod val="50000"/>
                  </a:schemeClr>
                </a:solidFill>
              </a:rPr>
              <a:t>6.6 Diseño de las </a:t>
            </a:r>
            <a:r>
              <a:rPr lang="es-ES_tradnl" sz="2800" dirty="0" err="1">
                <a:solidFill>
                  <a:schemeClr val="accent5">
                    <a:lumMod val="50000"/>
                  </a:schemeClr>
                </a:solidFill>
              </a:rPr>
              <a:t>Guidelines</a:t>
            </a:r>
            <a:r>
              <a:rPr lang="es-ES_tradnl" sz="2800" dirty="0">
                <a:solidFill>
                  <a:schemeClr val="accent5">
                    <a:lumMod val="50000"/>
                  </a:schemeClr>
                </a:solidFill>
              </a:rPr>
              <a:t> de Proyecto </a:t>
            </a:r>
            <a:br>
              <a:rPr lang="es-ES_tradnl" sz="2800" dirty="0">
                <a:solidFill>
                  <a:schemeClr val="accent5">
                    <a:lumMod val="50000"/>
                  </a:schemeClr>
                </a:solidFill>
              </a:rPr>
            </a:br>
            <a:r>
              <a:rPr lang="es-ES_tradnl" sz="2800" dirty="0">
                <a:solidFill>
                  <a:schemeClr val="accent5">
                    <a:lumMod val="50000"/>
                  </a:schemeClr>
                </a:solidFill>
              </a:rPr>
              <a:t>6.7 Management financiero y auditoría externa</a:t>
            </a:r>
            <a:r>
              <a:rPr lang="it-IT" sz="2800" dirty="0">
                <a:solidFill>
                  <a:schemeClr val="accent5">
                    <a:lumMod val="50000"/>
                  </a:schemeClr>
                </a:solidFill>
              </a:rPr>
              <a:t/>
            </a:r>
            <a:br>
              <a:rPr lang="it-IT" sz="2800" dirty="0">
                <a:solidFill>
                  <a:schemeClr val="accent5">
                    <a:lumMod val="50000"/>
                  </a:schemeClr>
                </a:solidFill>
              </a:rPr>
            </a:br>
            <a:endParaRPr lang="it-IT" sz="2800" dirty="0">
              <a:solidFill>
                <a:schemeClr val="accent5">
                  <a:lumMod val="50000"/>
                </a:schemeClr>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4" name="Immagin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88945" y="711224"/>
            <a:ext cx="1901348" cy="1901348"/>
          </a:xfrm>
          <a:prstGeom prst="rect">
            <a:avLst/>
          </a:prstGeom>
        </p:spPr>
      </p:pic>
      <p:pic>
        <p:nvPicPr>
          <p:cNvPr id="7" name="Immagin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95032" y="5732978"/>
            <a:ext cx="1836435" cy="665375"/>
          </a:xfrm>
          <a:prstGeom prst="rect">
            <a:avLst/>
          </a:prstGeom>
        </p:spPr>
      </p:pic>
    </p:spTree>
    <p:extLst>
      <p:ext uri="{BB962C8B-B14F-4D97-AF65-F5344CB8AC3E}">
        <p14:creationId xmlns:p14="http://schemas.microsoft.com/office/powerpoint/2010/main" val="27414224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88723" y="916033"/>
            <a:ext cx="10885118" cy="3921361"/>
          </a:xfrm>
        </p:spPr>
        <p:txBody>
          <a:bodyPr rtlCol="0">
            <a:noAutofit/>
          </a:bodyPr>
          <a:lstStyle/>
          <a:p>
            <a:pPr algn="l">
              <a:buNone/>
            </a:pPr>
            <a:r>
              <a:rPr lang="es-ES_tradnl" sz="3200" b="1" dirty="0">
                <a:solidFill>
                  <a:srgbClr val="002060"/>
                </a:solidFill>
              </a:rPr>
              <a:t>MONITOREO Y CONTROL DE </a:t>
            </a:r>
            <a:r>
              <a:rPr lang="es-ES_tradnl" sz="3200" b="1" dirty="0" smtClean="0">
                <a:solidFill>
                  <a:srgbClr val="002060"/>
                </a:solidFill>
              </a:rPr>
              <a:t>CALIDAD</a:t>
            </a:r>
            <a:r>
              <a:rPr lang="es-ES_tradnl" sz="3200" b="1" dirty="0" smtClean="0"/>
              <a:t/>
            </a:r>
            <a:br>
              <a:rPr lang="es-ES_tradnl" sz="3200" b="1" dirty="0" smtClean="0"/>
            </a:br>
            <a:r>
              <a:rPr lang="it-IT" sz="3200" b="1" dirty="0" smtClean="0">
                <a:solidFill>
                  <a:srgbClr val="002060"/>
                </a:solidFill>
                <a:latin typeface="+mn-lt"/>
              </a:rPr>
              <a:t/>
            </a:r>
            <a:br>
              <a:rPr lang="it-IT" sz="3200" b="1" dirty="0" smtClean="0">
                <a:solidFill>
                  <a:srgbClr val="002060"/>
                </a:solidFill>
                <a:latin typeface="+mn-lt"/>
              </a:rPr>
            </a:br>
            <a:r>
              <a:rPr lang="es-ES_tradnl" sz="2800" b="1" dirty="0">
                <a:solidFill>
                  <a:srgbClr val="002060"/>
                </a:solidFill>
              </a:rPr>
              <a:t>Medidas de Calidad</a:t>
            </a:r>
            <a:r>
              <a:rPr lang="it-IT" sz="2800" dirty="0">
                <a:solidFill>
                  <a:srgbClr val="002060"/>
                </a:solidFill>
              </a:rPr>
              <a:t/>
            </a:r>
            <a:br>
              <a:rPr lang="it-IT" sz="2800" dirty="0">
                <a:solidFill>
                  <a:srgbClr val="002060"/>
                </a:solidFill>
              </a:rPr>
            </a:br>
            <a:r>
              <a:rPr lang="es-ES_tradnl" sz="2800" dirty="0">
                <a:solidFill>
                  <a:srgbClr val="002060"/>
                </a:solidFill>
              </a:rPr>
              <a:t>1. </a:t>
            </a:r>
            <a:r>
              <a:rPr lang="es-ES_tradnl" sz="2800" b="1" dirty="0">
                <a:solidFill>
                  <a:srgbClr val="002060"/>
                </a:solidFill>
              </a:rPr>
              <a:t>Fortalecimiento de las estrategias </a:t>
            </a:r>
            <a:r>
              <a:rPr lang="es-ES_tradnl" sz="2800" dirty="0">
                <a:solidFill>
                  <a:srgbClr val="002060"/>
                </a:solidFill>
              </a:rPr>
              <a:t>de internacionalización de las </a:t>
            </a:r>
            <a:r>
              <a:rPr lang="es-ES_tradnl" sz="2800" dirty="0" err="1">
                <a:solidFill>
                  <a:srgbClr val="002060"/>
                </a:solidFill>
              </a:rPr>
              <a:t>HEIs</a:t>
            </a:r>
            <a:r>
              <a:rPr lang="es-ES_tradnl" sz="2800" dirty="0">
                <a:solidFill>
                  <a:srgbClr val="002060"/>
                </a:solidFill>
              </a:rPr>
              <a:t> </a:t>
            </a:r>
            <a:r>
              <a:rPr lang="it-IT" sz="2800" dirty="0">
                <a:solidFill>
                  <a:srgbClr val="002060"/>
                </a:solidFill>
              </a:rPr>
              <a:t/>
            </a:r>
            <a:br>
              <a:rPr lang="it-IT" sz="2800" dirty="0">
                <a:solidFill>
                  <a:srgbClr val="002060"/>
                </a:solidFill>
              </a:rPr>
            </a:br>
            <a:r>
              <a:rPr lang="es-ES_tradnl" sz="2800" dirty="0">
                <a:solidFill>
                  <a:srgbClr val="002060"/>
                </a:solidFill>
              </a:rPr>
              <a:t>2. Desarrollo de </a:t>
            </a:r>
            <a:r>
              <a:rPr lang="es-ES_tradnl" sz="2800" b="1" dirty="0">
                <a:solidFill>
                  <a:srgbClr val="002060"/>
                </a:solidFill>
              </a:rPr>
              <a:t>habilidades</a:t>
            </a:r>
            <a:r>
              <a:rPr lang="es-ES_tradnl" sz="2800" dirty="0">
                <a:solidFill>
                  <a:srgbClr val="002060"/>
                </a:solidFill>
              </a:rPr>
              <a:t> blandas y competencias </a:t>
            </a:r>
            <a:r>
              <a:rPr lang="es-ES_tradnl" sz="2800" dirty="0" smtClean="0">
                <a:solidFill>
                  <a:srgbClr val="002060"/>
                </a:solidFill>
              </a:rPr>
              <a:t>transversales  </a:t>
            </a:r>
            <a:r>
              <a:rPr lang="it-IT" sz="2800" dirty="0">
                <a:solidFill>
                  <a:srgbClr val="002060"/>
                </a:solidFill>
              </a:rPr>
              <a:t/>
            </a:r>
            <a:br>
              <a:rPr lang="it-IT" sz="2800" dirty="0">
                <a:solidFill>
                  <a:srgbClr val="002060"/>
                </a:solidFill>
              </a:rPr>
            </a:br>
            <a:r>
              <a:rPr lang="es-ES_tradnl" sz="2800" dirty="0">
                <a:solidFill>
                  <a:srgbClr val="002060"/>
                </a:solidFill>
              </a:rPr>
              <a:t>3. Conexión entre las políticas de internacionalización de las </a:t>
            </a:r>
            <a:r>
              <a:rPr lang="es-ES_tradnl" sz="2800" dirty="0" err="1">
                <a:solidFill>
                  <a:srgbClr val="002060"/>
                </a:solidFill>
              </a:rPr>
              <a:t>HEIs</a:t>
            </a:r>
            <a:r>
              <a:rPr lang="es-ES_tradnl" sz="2800" dirty="0">
                <a:solidFill>
                  <a:srgbClr val="002060"/>
                </a:solidFill>
              </a:rPr>
              <a:t> y los </a:t>
            </a:r>
            <a:r>
              <a:rPr lang="es-ES_tradnl" sz="2800" b="1" dirty="0">
                <a:solidFill>
                  <a:srgbClr val="002060"/>
                </a:solidFill>
              </a:rPr>
              <a:t>sistemas productivos locales </a:t>
            </a:r>
            <a:r>
              <a:rPr lang="it-IT" sz="2800" dirty="0">
                <a:solidFill>
                  <a:srgbClr val="002060"/>
                </a:solidFill>
              </a:rPr>
              <a:t/>
            </a:r>
            <a:br>
              <a:rPr lang="it-IT" sz="2800" dirty="0">
                <a:solidFill>
                  <a:srgbClr val="002060"/>
                </a:solidFill>
              </a:rPr>
            </a:br>
            <a:r>
              <a:rPr lang="es-ES_tradnl" sz="2800" dirty="0">
                <a:solidFill>
                  <a:srgbClr val="002060"/>
                </a:solidFill>
              </a:rPr>
              <a:t>4. </a:t>
            </a:r>
            <a:r>
              <a:rPr lang="es-ES_tradnl" sz="2800" b="1" dirty="0">
                <a:solidFill>
                  <a:srgbClr val="002060"/>
                </a:solidFill>
              </a:rPr>
              <a:t>Capacitación </a:t>
            </a:r>
            <a:r>
              <a:rPr lang="es-ES_tradnl" sz="2800" dirty="0">
                <a:solidFill>
                  <a:srgbClr val="002060"/>
                </a:solidFill>
              </a:rPr>
              <a:t>de excelencia de los docentes involucrados </a:t>
            </a:r>
            <a:r>
              <a:rPr lang="it-IT" sz="2800" dirty="0">
                <a:solidFill>
                  <a:srgbClr val="002060"/>
                </a:solidFill>
              </a:rPr>
              <a:t/>
            </a:r>
            <a:br>
              <a:rPr lang="it-IT" sz="2800" dirty="0">
                <a:solidFill>
                  <a:srgbClr val="002060"/>
                </a:solidFill>
              </a:rPr>
            </a:br>
            <a:r>
              <a:rPr lang="es-ES_tradnl" sz="2800" dirty="0">
                <a:solidFill>
                  <a:srgbClr val="002060"/>
                </a:solidFill>
              </a:rPr>
              <a:t>5. Calidad de las </a:t>
            </a:r>
            <a:r>
              <a:rPr lang="es-ES_tradnl" sz="2800" b="1" dirty="0">
                <a:solidFill>
                  <a:srgbClr val="002060"/>
                </a:solidFill>
              </a:rPr>
              <a:t>relaciones entre los socios </a:t>
            </a:r>
            <a:r>
              <a:rPr lang="es-ES_tradnl" sz="2800" dirty="0" smtClean="0">
                <a:solidFill>
                  <a:srgbClr val="002060"/>
                </a:solidFill>
              </a:rPr>
              <a:t>del </a:t>
            </a:r>
            <a:r>
              <a:rPr lang="es-ES_tradnl" sz="2800" dirty="0">
                <a:solidFill>
                  <a:srgbClr val="002060"/>
                </a:solidFill>
              </a:rPr>
              <a:t>Proyecto </a:t>
            </a:r>
            <a:endParaRPr lang="it-IT" sz="2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33107" y="5799653"/>
            <a:ext cx="1836435" cy="665375"/>
          </a:xfrm>
          <a:prstGeom prst="rect">
            <a:avLst/>
          </a:prstGeom>
        </p:spPr>
      </p:pic>
    </p:spTree>
    <p:extLst>
      <p:ext uri="{BB962C8B-B14F-4D97-AF65-F5344CB8AC3E}">
        <p14:creationId xmlns:p14="http://schemas.microsoft.com/office/powerpoint/2010/main" val="3969603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53615" y="567482"/>
            <a:ext cx="11266909" cy="4442667"/>
          </a:xfrm>
        </p:spPr>
        <p:txBody>
          <a:bodyPr rtlCol="0">
            <a:noAutofit/>
          </a:bodyPr>
          <a:lstStyle/>
          <a:p>
            <a:pPr algn="l"/>
            <a:r>
              <a:rPr lang="it-IT" sz="2800" dirty="0" smtClean="0">
                <a:solidFill>
                  <a:srgbClr val="002060"/>
                </a:solidFill>
                <a:latin typeface="+mn-lt"/>
              </a:rPr>
              <a:t/>
            </a:r>
            <a:br>
              <a:rPr lang="it-IT" sz="2800" dirty="0" smtClean="0">
                <a:solidFill>
                  <a:srgbClr val="002060"/>
                </a:solidFill>
                <a:latin typeface="+mn-lt"/>
              </a:rPr>
            </a:br>
            <a:endParaRPr lang="it-IT" sz="2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sp>
        <p:nvSpPr>
          <p:cNvPr id="4" name="Rettangolo 3"/>
          <p:cNvSpPr/>
          <p:nvPr/>
        </p:nvSpPr>
        <p:spPr>
          <a:xfrm>
            <a:off x="1305177" y="929702"/>
            <a:ext cx="9505698" cy="4431983"/>
          </a:xfrm>
          <a:prstGeom prst="rect">
            <a:avLst/>
          </a:prstGeom>
        </p:spPr>
        <p:txBody>
          <a:bodyPr wrap="square">
            <a:spAutoFit/>
          </a:bodyPr>
          <a:lstStyle/>
          <a:p>
            <a:pPr algn="ctr"/>
            <a:r>
              <a:rPr lang="es-ES" sz="2800" b="1" dirty="0">
                <a:solidFill>
                  <a:schemeClr val="accent5">
                    <a:lumMod val="50000"/>
                  </a:schemeClr>
                </a:solidFill>
              </a:rPr>
              <a:t>¡Muchas </a:t>
            </a:r>
            <a:r>
              <a:rPr lang="it-IT" sz="2800" b="1" dirty="0">
                <a:solidFill>
                  <a:schemeClr val="accent5">
                    <a:lumMod val="50000"/>
                  </a:schemeClr>
                </a:solidFill>
              </a:rPr>
              <a:t>gracias!</a:t>
            </a:r>
            <a:r>
              <a:rPr lang="it-IT" sz="2800" dirty="0">
                <a:solidFill>
                  <a:srgbClr val="002060"/>
                </a:solidFill>
              </a:rPr>
              <a:t/>
            </a:r>
            <a:br>
              <a:rPr lang="it-IT" sz="2800" dirty="0">
                <a:solidFill>
                  <a:srgbClr val="002060"/>
                </a:solidFill>
              </a:rPr>
            </a:br>
            <a:r>
              <a:rPr lang="it-IT" sz="2800" dirty="0">
                <a:solidFill>
                  <a:srgbClr val="002060"/>
                </a:solidFill>
              </a:rPr>
              <a:t/>
            </a:r>
            <a:br>
              <a:rPr lang="it-IT" sz="2800" dirty="0">
                <a:solidFill>
                  <a:srgbClr val="002060"/>
                </a:solidFill>
              </a:rPr>
            </a:br>
            <a:endParaRPr lang="it-IT" sz="2800" dirty="0" smtClean="0">
              <a:solidFill>
                <a:srgbClr val="002060"/>
              </a:solidFill>
            </a:endParaRPr>
          </a:p>
          <a:p>
            <a:pPr algn="ctr"/>
            <a:r>
              <a:rPr lang="it-IT" sz="3600" dirty="0" smtClean="0">
                <a:solidFill>
                  <a:srgbClr val="002060"/>
                </a:solidFill>
              </a:rPr>
              <a:t>g.helvig@fundacioneurosur.net</a:t>
            </a:r>
          </a:p>
          <a:p>
            <a:pPr algn="ctr"/>
            <a:endParaRPr lang="it-IT" sz="3600" dirty="0" smtClean="0">
              <a:solidFill>
                <a:srgbClr val="002060"/>
              </a:solidFill>
            </a:endParaRPr>
          </a:p>
          <a:p>
            <a:pPr algn="ctr"/>
            <a:r>
              <a:rPr lang="it-IT" sz="3600" dirty="0" smtClean="0">
                <a:solidFill>
                  <a:srgbClr val="002060"/>
                </a:solidFill>
              </a:rPr>
              <a:t>          Fundación Eurosur</a:t>
            </a:r>
          </a:p>
          <a:p>
            <a:pPr algn="ctr"/>
            <a:endParaRPr lang="it-IT" sz="3600" dirty="0" smtClean="0">
              <a:solidFill>
                <a:srgbClr val="002060"/>
              </a:solidFill>
            </a:endParaRPr>
          </a:p>
          <a:p>
            <a:pPr algn="ctr"/>
            <a:r>
              <a:rPr lang="it-IT" sz="3600" dirty="0" smtClean="0">
                <a:solidFill>
                  <a:srgbClr val="002060"/>
                </a:solidFill>
              </a:rPr>
              <a:t>www.fundacioneurosur.net</a:t>
            </a:r>
            <a:r>
              <a:rPr lang="it-IT" sz="1400" dirty="0">
                <a:solidFill>
                  <a:srgbClr val="002060"/>
                </a:solidFill>
              </a:rPr>
              <a:t/>
            </a:r>
            <a:br>
              <a:rPr lang="it-IT" sz="1400" dirty="0">
                <a:solidFill>
                  <a:srgbClr val="002060"/>
                </a:solidFill>
              </a:rPr>
            </a:br>
            <a:endParaRPr lang="it-IT" dirty="0"/>
          </a:p>
        </p:txBody>
      </p:sp>
      <p:pic>
        <p:nvPicPr>
          <p:cNvPr id="7"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4425" y="5564635"/>
            <a:ext cx="2596958" cy="940926"/>
          </a:xfrm>
          <a:prstGeom prst="rect">
            <a:avLst/>
          </a:prstGeom>
        </p:spPr>
      </p:pic>
      <p:pic>
        <p:nvPicPr>
          <p:cNvPr id="1026" name="Picture 2"/>
          <p:cNvPicPr>
            <a:picLocks noChangeAspect="1" noChangeArrowheads="1"/>
          </p:cNvPicPr>
          <p:nvPr/>
        </p:nvPicPr>
        <p:blipFill>
          <a:blip r:embed="rId5"/>
          <a:srcRect/>
          <a:stretch>
            <a:fillRect/>
          </a:stretch>
        </p:blipFill>
        <p:spPr bwMode="auto">
          <a:xfrm>
            <a:off x="3619500" y="3143250"/>
            <a:ext cx="1066800" cy="1066800"/>
          </a:xfrm>
          <a:prstGeom prst="rect">
            <a:avLst/>
          </a:prstGeom>
          <a:noFill/>
          <a:ln w="9525">
            <a:noFill/>
            <a:miter lim="800000"/>
            <a:headEnd/>
            <a:tailEnd/>
          </a:ln>
          <a:effectLst/>
        </p:spPr>
      </p:pic>
    </p:spTree>
    <p:extLst>
      <p:ext uri="{BB962C8B-B14F-4D97-AF65-F5344CB8AC3E}">
        <p14:creationId xmlns:p14="http://schemas.microsoft.com/office/powerpoint/2010/main" val="1386870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7025" y="1530350"/>
            <a:ext cx="9144000" cy="3303588"/>
          </a:xfrm>
        </p:spPr>
        <p:txBody>
          <a:bodyPr rtlCol="0">
            <a:noAutofit/>
          </a:bodyPr>
          <a:lstStyle/>
          <a:p>
            <a:pPr algn="l"/>
            <a:r>
              <a:rPr lang="it-IT" sz="2800" dirty="0" smtClean="0">
                <a:solidFill>
                  <a:srgbClr val="002060"/>
                </a:solidFill>
                <a:latin typeface="+mn-lt"/>
              </a:rPr>
              <a:t/>
            </a:r>
            <a:br>
              <a:rPr lang="it-IT" sz="2800" dirty="0" smtClean="0">
                <a:solidFill>
                  <a:srgbClr val="002060"/>
                </a:solidFill>
                <a:latin typeface="+mn-lt"/>
              </a:rPr>
            </a:br>
            <a:r>
              <a:rPr lang="es-ES" sz="2800" dirty="0">
                <a:solidFill>
                  <a:srgbClr val="002060"/>
                </a:solidFill>
              </a:rPr>
              <a:t>En la actualidad, las instituciones de educación superior están llamadas a "internacionalizar" todos los aspectos de sus actividades, para funcionar adecuadamente y con el máximo beneficio de sus estudiantes, sus sociedades, regiones, países y macro-regiones.</a:t>
            </a:r>
            <a:br>
              <a:rPr lang="es-ES" sz="2800" dirty="0">
                <a:solidFill>
                  <a:srgbClr val="002060"/>
                </a:solidFill>
              </a:rPr>
            </a:br>
            <a:r>
              <a:rPr lang="es-ES" sz="2800" dirty="0">
                <a:solidFill>
                  <a:srgbClr val="002060"/>
                </a:solidFill>
              </a:rPr>
              <a:t/>
            </a:r>
            <a:br>
              <a:rPr lang="es-ES" sz="2800" dirty="0">
                <a:solidFill>
                  <a:srgbClr val="002060"/>
                </a:solidFill>
              </a:rPr>
            </a:br>
            <a:r>
              <a:rPr lang="es-ES" sz="2800" dirty="0">
                <a:solidFill>
                  <a:srgbClr val="002060"/>
                </a:solidFill>
              </a:rPr>
              <a:t>	</a:t>
            </a:r>
            <a:r>
              <a:rPr lang="es-ES" sz="3200" b="1" dirty="0">
                <a:solidFill>
                  <a:srgbClr val="002060"/>
                </a:solidFill>
              </a:rPr>
              <a:t>Modernización = Internacionalización</a:t>
            </a:r>
            <a:br>
              <a:rPr lang="es-ES" sz="3200" b="1" dirty="0">
                <a:solidFill>
                  <a:srgbClr val="002060"/>
                </a:solidFill>
              </a:rPr>
            </a:br>
            <a:r>
              <a:rPr lang="es-ES" sz="3200" b="1" dirty="0">
                <a:solidFill>
                  <a:srgbClr val="002060"/>
                </a:solidFill>
              </a:rPr>
              <a:t>	Internacionalización = Modernización</a:t>
            </a:r>
            <a:r>
              <a:rPr lang="es-ES" sz="2800" dirty="0">
                <a:solidFill>
                  <a:srgbClr val="002060"/>
                </a:solidFill>
              </a:rPr>
              <a:t/>
            </a:r>
            <a:br>
              <a:rPr lang="es-ES" sz="2800" dirty="0">
                <a:solidFill>
                  <a:srgbClr val="002060"/>
                </a:solidFill>
              </a:rPr>
            </a:br>
            <a:endParaRPr lang="it-IT" sz="2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3950" y="5602735"/>
            <a:ext cx="2596958" cy="940926"/>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spTree>
    <p:extLst>
      <p:ext uri="{BB962C8B-B14F-4D97-AF65-F5344CB8AC3E}">
        <p14:creationId xmlns:p14="http://schemas.microsoft.com/office/powerpoint/2010/main" val="956363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7025" y="1530350"/>
            <a:ext cx="9144000" cy="3303588"/>
          </a:xfrm>
        </p:spPr>
        <p:txBody>
          <a:bodyPr rtlCol="0">
            <a:noAutofit/>
          </a:bodyPr>
          <a:lstStyle/>
          <a:p>
            <a:pPr algn="l"/>
            <a:r>
              <a:rPr lang="it-IT" sz="2800" dirty="0" smtClean="0">
                <a:solidFill>
                  <a:srgbClr val="002060"/>
                </a:solidFill>
                <a:latin typeface="+mn-lt"/>
              </a:rPr>
              <a:t/>
            </a:r>
            <a:br>
              <a:rPr lang="it-IT" sz="2800" dirty="0" smtClean="0">
                <a:solidFill>
                  <a:srgbClr val="002060"/>
                </a:solidFill>
                <a:latin typeface="+mn-lt"/>
              </a:rPr>
            </a:br>
            <a:r>
              <a:rPr lang="es-ES" sz="2800" dirty="0">
                <a:solidFill>
                  <a:srgbClr val="002060"/>
                </a:solidFill>
              </a:rPr>
              <a:t>La idea principal de DHIP:</a:t>
            </a:r>
            <a:br>
              <a:rPr lang="es-ES" sz="2800" dirty="0">
                <a:solidFill>
                  <a:srgbClr val="002060"/>
                </a:solidFill>
              </a:rPr>
            </a:br>
            <a:r>
              <a:rPr lang="es-ES" sz="2800" dirty="0"/>
              <a:t/>
            </a:r>
            <a:br>
              <a:rPr lang="es-ES" sz="2800" dirty="0"/>
            </a:br>
            <a:r>
              <a:rPr lang="es-ES" sz="2800" dirty="0">
                <a:solidFill>
                  <a:srgbClr val="002060"/>
                </a:solidFill>
              </a:rPr>
              <a:t>Un grupo de universidades, de diferentes tamaños, de diferentes niveles y tipos de experiencia internacional, que trabajan en diferentes contextos, pueden ayudarse mutuamente para desarrollar sus </a:t>
            </a:r>
            <a:r>
              <a:rPr lang="es-ES" sz="2800" dirty="0" smtClean="0">
                <a:solidFill>
                  <a:srgbClr val="002060"/>
                </a:solidFill>
              </a:rPr>
              <a:t>habilidades (todas </a:t>
            </a:r>
            <a:r>
              <a:rPr lang="es-ES" sz="2800" dirty="0">
                <a:solidFill>
                  <a:srgbClr val="002060"/>
                </a:solidFill>
              </a:rPr>
              <a:t>sus </a:t>
            </a:r>
            <a:r>
              <a:rPr lang="es-ES" sz="2800" dirty="0" smtClean="0">
                <a:solidFill>
                  <a:srgbClr val="002060"/>
                </a:solidFill>
              </a:rPr>
              <a:t>habilidades: aprendizaje </a:t>
            </a:r>
            <a:r>
              <a:rPr lang="es-ES" sz="2800" dirty="0">
                <a:solidFill>
                  <a:srgbClr val="002060"/>
                </a:solidFill>
              </a:rPr>
              <a:t>/ enseñanza, investigación, interacción positiva con la economía y la sociedad) - que hoy significa </a:t>
            </a:r>
            <a:r>
              <a:rPr lang="es-ES" sz="2800" b="1" dirty="0">
                <a:solidFill>
                  <a:srgbClr val="002060"/>
                </a:solidFill>
              </a:rPr>
              <a:t>interactuar</a:t>
            </a:r>
            <a:r>
              <a:rPr lang="es-ES" sz="2800" dirty="0">
                <a:solidFill>
                  <a:srgbClr val="002060"/>
                </a:solidFill>
              </a:rPr>
              <a:t> con el mundo</a:t>
            </a:r>
            <a:endParaRPr lang="it-IT" sz="2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4425" y="5564635"/>
            <a:ext cx="2596958" cy="940926"/>
          </a:xfrm>
          <a:prstGeom prst="rect">
            <a:avLst/>
          </a:prstGeom>
        </p:spPr>
      </p:pic>
    </p:spTree>
    <p:extLst>
      <p:ext uri="{BB962C8B-B14F-4D97-AF65-F5344CB8AC3E}">
        <p14:creationId xmlns:p14="http://schemas.microsoft.com/office/powerpoint/2010/main" val="317058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18903" y="1267097"/>
            <a:ext cx="10058400" cy="3566841"/>
          </a:xfrm>
        </p:spPr>
        <p:txBody>
          <a:bodyPr rtlCol="0">
            <a:normAutofit fontScale="90000"/>
          </a:bodyPr>
          <a:lstStyle/>
          <a:p>
            <a:pPr algn="l"/>
            <a:r>
              <a:rPr lang="it-IT" sz="3100" dirty="0" smtClean="0">
                <a:solidFill>
                  <a:srgbClr val="002060"/>
                </a:solidFill>
                <a:latin typeface="+mn-lt"/>
              </a:rPr>
              <a:t/>
            </a:r>
            <a:br>
              <a:rPr lang="it-IT" sz="3100" dirty="0" smtClean="0">
                <a:solidFill>
                  <a:srgbClr val="002060"/>
                </a:solidFill>
                <a:latin typeface="+mn-lt"/>
              </a:rPr>
            </a:br>
            <a:r>
              <a:rPr lang="es-ES" sz="3100" dirty="0">
                <a:solidFill>
                  <a:srgbClr val="002060"/>
                </a:solidFill>
              </a:rPr>
              <a:t>Nuestro consorcio incluye 14 socios, 4 universidades europeas, 9 de América del Sur (3 para cada uno de los países de Argentina, Colombia y Paraguay, y también está la Fundación Sur, que tiene responsabilidades</a:t>
            </a:r>
            <a:br>
              <a:rPr lang="es-ES" sz="3100" dirty="0">
                <a:solidFill>
                  <a:srgbClr val="002060"/>
                </a:solidFill>
              </a:rPr>
            </a:br>
            <a:r>
              <a:rPr lang="es-ES" sz="3100" dirty="0">
                <a:solidFill>
                  <a:srgbClr val="002060"/>
                </a:solidFill>
              </a:rPr>
              <a:t>específicas de coordinación</a:t>
            </a:r>
            <a:r>
              <a:rPr lang="es-ES" sz="3100" dirty="0" smtClean="0">
                <a:solidFill>
                  <a:srgbClr val="002060"/>
                </a:solidFill>
              </a:rPr>
              <a:t>.</a:t>
            </a:r>
            <a:br>
              <a:rPr lang="es-ES" sz="3100" dirty="0" smtClean="0">
                <a:solidFill>
                  <a:srgbClr val="002060"/>
                </a:solidFill>
              </a:rPr>
            </a:br>
            <a:r>
              <a:rPr lang="es-ES" sz="3100" dirty="0" smtClean="0">
                <a:solidFill>
                  <a:srgbClr val="002060"/>
                </a:solidFill>
              </a:rPr>
              <a:t/>
            </a:r>
            <a:br>
              <a:rPr lang="es-ES" sz="3100" dirty="0" smtClean="0">
                <a:solidFill>
                  <a:srgbClr val="002060"/>
                </a:solidFill>
              </a:rPr>
            </a:br>
            <a:r>
              <a:rPr lang="it-IT" sz="3100" dirty="0">
                <a:solidFill>
                  <a:srgbClr val="002060"/>
                </a:solidFill>
              </a:rPr>
              <a:t/>
            </a:r>
            <a:br>
              <a:rPr lang="it-IT" sz="3100" dirty="0">
                <a:solidFill>
                  <a:srgbClr val="002060"/>
                </a:solidFill>
              </a:rPr>
            </a:br>
            <a:r>
              <a:rPr lang="it-IT" sz="4000" dirty="0" smtClean="0">
                <a:solidFill>
                  <a:srgbClr val="002060"/>
                </a:solidFill>
                <a:latin typeface="+mn-lt"/>
              </a:rPr>
              <a:t/>
            </a:r>
            <a:br>
              <a:rPr lang="it-IT" sz="4000" dirty="0" smtClean="0">
                <a:solidFill>
                  <a:srgbClr val="002060"/>
                </a:solidFill>
                <a:latin typeface="+mn-lt"/>
              </a:rPr>
            </a:br>
            <a:endParaRPr lang="it-IT" sz="1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5215" y="2871461"/>
            <a:ext cx="3787816" cy="3663041"/>
          </a:xfrm>
          <a:prstGeom prst="rect">
            <a:avLst/>
          </a:prstGeom>
        </p:spPr>
      </p:pic>
    </p:spTree>
    <p:extLst>
      <p:ext uri="{BB962C8B-B14F-4D97-AF65-F5344CB8AC3E}">
        <p14:creationId xmlns:p14="http://schemas.microsoft.com/office/powerpoint/2010/main" val="169255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7025" y="1530350"/>
            <a:ext cx="9144000" cy="3303588"/>
          </a:xfrm>
        </p:spPr>
        <p:txBody>
          <a:bodyPr rtlCol="0">
            <a:noAutofit/>
          </a:bodyPr>
          <a:lstStyle/>
          <a:p>
            <a:pPr algn="l"/>
            <a:r>
              <a:rPr lang="en-GB" sz="2800" b="1" dirty="0" err="1" smtClean="0">
                <a:solidFill>
                  <a:srgbClr val="002060"/>
                </a:solidFill>
              </a:rPr>
              <a:t>Socios</a:t>
            </a:r>
            <a:r>
              <a:rPr lang="en-GB" sz="2800" b="1" dirty="0" smtClean="0">
                <a:solidFill>
                  <a:srgbClr val="002060"/>
                </a:solidFill>
              </a:rPr>
              <a:t> </a:t>
            </a:r>
            <a:r>
              <a:rPr lang="en-GB" sz="2800" b="1" dirty="0" err="1" smtClean="0">
                <a:solidFill>
                  <a:srgbClr val="002060"/>
                </a:solidFill>
              </a:rPr>
              <a:t>europeos</a:t>
            </a:r>
            <a:r>
              <a:rPr lang="en-GB" sz="2800" dirty="0" smtClean="0">
                <a:solidFill>
                  <a:srgbClr val="002060"/>
                </a:solidFill>
              </a:rPr>
              <a:t>:</a:t>
            </a:r>
            <a:br>
              <a:rPr lang="en-GB" sz="2800" dirty="0" smtClean="0">
                <a:solidFill>
                  <a:srgbClr val="002060"/>
                </a:solidFill>
              </a:rPr>
            </a:br>
            <a:r>
              <a:rPr lang="en-GB" sz="2800" dirty="0" smtClean="0">
                <a:solidFill>
                  <a:srgbClr val="002060"/>
                </a:solidFill>
              </a:rPr>
              <a:t/>
            </a:r>
            <a:br>
              <a:rPr lang="en-GB" sz="2800" dirty="0" smtClean="0">
                <a:solidFill>
                  <a:srgbClr val="002060"/>
                </a:solidFill>
              </a:rPr>
            </a:br>
            <a:r>
              <a:rPr lang="en-GB" sz="2800" dirty="0" err="1" smtClean="0">
                <a:solidFill>
                  <a:srgbClr val="002060"/>
                </a:solidFill>
              </a:rPr>
              <a:t>Università</a:t>
            </a:r>
            <a:r>
              <a:rPr lang="en-GB" sz="2800" dirty="0" smtClean="0">
                <a:solidFill>
                  <a:srgbClr val="002060"/>
                </a:solidFill>
              </a:rPr>
              <a:t> </a:t>
            </a:r>
            <a:r>
              <a:rPr lang="en-GB" sz="2800" dirty="0">
                <a:solidFill>
                  <a:srgbClr val="002060"/>
                </a:solidFill>
              </a:rPr>
              <a:t>di </a:t>
            </a:r>
            <a:r>
              <a:rPr lang="en-GB" sz="2800" b="1" dirty="0">
                <a:solidFill>
                  <a:srgbClr val="002060"/>
                </a:solidFill>
              </a:rPr>
              <a:t>Pisa</a:t>
            </a:r>
            <a:r>
              <a:rPr lang="en-GB" sz="2800" dirty="0">
                <a:solidFill>
                  <a:srgbClr val="002060"/>
                </a:solidFill>
              </a:rPr>
              <a:t> – UNIPI (Italia</a:t>
            </a:r>
            <a:r>
              <a:rPr lang="en-GB" sz="2800" dirty="0" smtClean="0">
                <a:solidFill>
                  <a:srgbClr val="002060"/>
                </a:solidFill>
              </a:rPr>
              <a:t>) (</a:t>
            </a:r>
            <a:r>
              <a:rPr lang="en-GB" sz="2800" dirty="0" err="1" smtClean="0">
                <a:solidFill>
                  <a:srgbClr val="002060"/>
                </a:solidFill>
              </a:rPr>
              <a:t>coordindora</a:t>
            </a:r>
            <a:r>
              <a:rPr lang="en-GB" sz="2800" dirty="0" smtClean="0">
                <a:solidFill>
                  <a:srgbClr val="002060"/>
                </a:solidFill>
              </a:rPr>
              <a:t>)</a:t>
            </a:r>
            <a:r>
              <a:rPr lang="en-GB" sz="2800" dirty="0">
                <a:solidFill>
                  <a:srgbClr val="002060"/>
                </a:solidFill>
              </a:rPr>
              <a:t/>
            </a:r>
            <a:br>
              <a:rPr lang="en-GB" sz="2800" dirty="0">
                <a:solidFill>
                  <a:srgbClr val="002060"/>
                </a:solidFill>
              </a:rPr>
            </a:br>
            <a:r>
              <a:rPr lang="it-IT" sz="2800" dirty="0" err="1">
                <a:solidFill>
                  <a:srgbClr val="002060"/>
                </a:solidFill>
              </a:rPr>
              <a:t>Universidad</a:t>
            </a:r>
            <a:r>
              <a:rPr lang="it-IT" sz="2800" dirty="0">
                <a:solidFill>
                  <a:srgbClr val="002060"/>
                </a:solidFill>
              </a:rPr>
              <a:t> </a:t>
            </a:r>
            <a:r>
              <a:rPr lang="it-IT" sz="2800" dirty="0" smtClean="0">
                <a:solidFill>
                  <a:srgbClr val="002060"/>
                </a:solidFill>
              </a:rPr>
              <a:t>de </a:t>
            </a:r>
            <a:r>
              <a:rPr lang="it-IT" sz="2800" b="1" dirty="0" err="1">
                <a:solidFill>
                  <a:srgbClr val="002060"/>
                </a:solidFill>
              </a:rPr>
              <a:t>Deusto</a:t>
            </a:r>
            <a:r>
              <a:rPr lang="it-IT" sz="2800" dirty="0">
                <a:solidFill>
                  <a:srgbClr val="002060"/>
                </a:solidFill>
              </a:rPr>
              <a:t> – DEUSTO (</a:t>
            </a:r>
            <a:r>
              <a:rPr lang="es-ES" sz="2800" dirty="0">
                <a:solidFill>
                  <a:srgbClr val="002060"/>
                </a:solidFill>
              </a:rPr>
              <a:t>España</a:t>
            </a:r>
            <a:r>
              <a:rPr lang="it-IT" sz="2800" dirty="0">
                <a:solidFill>
                  <a:srgbClr val="002060"/>
                </a:solidFill>
              </a:rPr>
              <a:t>)</a:t>
            </a:r>
            <a:br>
              <a:rPr lang="it-IT" sz="2800" dirty="0">
                <a:solidFill>
                  <a:srgbClr val="002060"/>
                </a:solidFill>
              </a:rPr>
            </a:br>
            <a:r>
              <a:rPr lang="it-IT" sz="2800" dirty="0">
                <a:solidFill>
                  <a:srgbClr val="002060"/>
                </a:solidFill>
              </a:rPr>
              <a:t>Universidade do Porto – UPORTO (Portugal)</a:t>
            </a:r>
            <a:br>
              <a:rPr lang="it-IT" sz="2800" dirty="0">
                <a:solidFill>
                  <a:srgbClr val="002060"/>
                </a:solidFill>
              </a:rPr>
            </a:br>
            <a:r>
              <a:rPr lang="en-GB" sz="2800" dirty="0" err="1" smtClean="0">
                <a:solidFill>
                  <a:srgbClr val="002060"/>
                </a:solidFill>
              </a:rPr>
              <a:t>Università</a:t>
            </a:r>
            <a:r>
              <a:rPr lang="en-GB" sz="2800" dirty="0" smtClean="0">
                <a:solidFill>
                  <a:srgbClr val="002060"/>
                </a:solidFill>
              </a:rPr>
              <a:t> </a:t>
            </a:r>
            <a:r>
              <a:rPr lang="en-GB" sz="2800" dirty="0" err="1">
                <a:solidFill>
                  <a:srgbClr val="002060"/>
                </a:solidFill>
              </a:rPr>
              <a:t>degli</a:t>
            </a:r>
            <a:r>
              <a:rPr lang="en-GB" sz="2800" dirty="0">
                <a:solidFill>
                  <a:srgbClr val="002060"/>
                </a:solidFill>
              </a:rPr>
              <a:t> </a:t>
            </a:r>
            <a:r>
              <a:rPr lang="en-GB" sz="2800" dirty="0" err="1">
                <a:solidFill>
                  <a:srgbClr val="002060"/>
                </a:solidFill>
              </a:rPr>
              <a:t>Studi</a:t>
            </a:r>
            <a:r>
              <a:rPr lang="en-GB" sz="2800" dirty="0">
                <a:solidFill>
                  <a:srgbClr val="002060"/>
                </a:solidFill>
              </a:rPr>
              <a:t> di </a:t>
            </a:r>
            <a:r>
              <a:rPr lang="en-GB" sz="2800" b="1" dirty="0">
                <a:solidFill>
                  <a:srgbClr val="002060"/>
                </a:solidFill>
              </a:rPr>
              <a:t>Sassari</a:t>
            </a:r>
            <a:r>
              <a:rPr lang="en-GB" sz="2800" dirty="0">
                <a:solidFill>
                  <a:srgbClr val="002060"/>
                </a:solidFill>
              </a:rPr>
              <a:t> – UNISS (Italia)</a:t>
            </a:r>
            <a:br>
              <a:rPr lang="en-GB" sz="2800" dirty="0">
                <a:solidFill>
                  <a:srgbClr val="002060"/>
                </a:solidFill>
              </a:rPr>
            </a:br>
            <a:r>
              <a:rPr lang="en-GB" sz="2800" b="1" dirty="0" err="1">
                <a:solidFill>
                  <a:srgbClr val="002060"/>
                </a:solidFill>
              </a:rPr>
              <a:t>Regione</a:t>
            </a:r>
            <a:r>
              <a:rPr lang="en-GB" sz="2800" b="1" dirty="0">
                <a:solidFill>
                  <a:srgbClr val="002060"/>
                </a:solidFill>
              </a:rPr>
              <a:t> Toscana </a:t>
            </a:r>
            <a:r>
              <a:rPr lang="en-GB" sz="2800" dirty="0">
                <a:solidFill>
                  <a:srgbClr val="002060"/>
                </a:solidFill>
              </a:rPr>
              <a:t>(Italia – ASOCIADO</a:t>
            </a:r>
            <a:r>
              <a:rPr lang="en-GB" sz="2800" dirty="0" smtClean="0">
                <a:solidFill>
                  <a:srgbClr val="002060"/>
                </a:solidFill>
              </a:rPr>
              <a:t>)</a:t>
            </a:r>
            <a:br>
              <a:rPr lang="en-GB" sz="2800" dirty="0" smtClean="0">
                <a:solidFill>
                  <a:srgbClr val="002060"/>
                </a:solidFill>
              </a:rPr>
            </a:br>
            <a:endParaRPr lang="en-GB" sz="2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2050" y="5574160"/>
            <a:ext cx="2596958" cy="940926"/>
          </a:xfrm>
          <a:prstGeom prst="rect">
            <a:avLst/>
          </a:prstGeom>
        </p:spPr>
      </p:pic>
    </p:spTree>
    <p:extLst>
      <p:ext uri="{BB962C8B-B14F-4D97-AF65-F5344CB8AC3E}">
        <p14:creationId xmlns:p14="http://schemas.microsoft.com/office/powerpoint/2010/main" val="1136765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5617" y="477078"/>
            <a:ext cx="10025408" cy="4875792"/>
          </a:xfrm>
        </p:spPr>
        <p:txBody>
          <a:bodyPr rtlCol="0">
            <a:normAutofit fontScale="90000"/>
          </a:bodyPr>
          <a:lstStyle/>
          <a:p>
            <a:pPr algn="l"/>
            <a:r>
              <a:rPr lang="it-IT" sz="2800" dirty="0" smtClean="0">
                <a:solidFill>
                  <a:srgbClr val="002060"/>
                </a:solidFill>
                <a:latin typeface="+mn-lt"/>
              </a:rPr>
              <a:t/>
            </a:r>
            <a:br>
              <a:rPr lang="it-IT" sz="2800" dirty="0" smtClean="0">
                <a:solidFill>
                  <a:srgbClr val="002060"/>
                </a:solidFill>
                <a:latin typeface="+mn-lt"/>
              </a:rPr>
            </a:br>
            <a:r>
              <a:rPr lang="it-IT" sz="2800" dirty="0" smtClean="0">
                <a:solidFill>
                  <a:srgbClr val="002060"/>
                </a:solidFill>
                <a:latin typeface="+mn-lt"/>
              </a:rPr>
              <a:t/>
            </a:r>
            <a:br>
              <a:rPr lang="it-IT" sz="2800" dirty="0" smtClean="0">
                <a:solidFill>
                  <a:srgbClr val="002060"/>
                </a:solidFill>
                <a:latin typeface="+mn-lt"/>
              </a:rPr>
            </a:br>
            <a:r>
              <a:rPr lang="it-IT" sz="2800" b="1" dirty="0" err="1" smtClean="0">
                <a:solidFill>
                  <a:srgbClr val="002060"/>
                </a:solidFill>
                <a:latin typeface="+mn-lt"/>
              </a:rPr>
              <a:t>Socios</a:t>
            </a:r>
            <a:r>
              <a:rPr lang="it-IT" sz="2800" b="1" dirty="0" smtClean="0">
                <a:solidFill>
                  <a:srgbClr val="002060"/>
                </a:solidFill>
                <a:latin typeface="+mn-lt"/>
              </a:rPr>
              <a:t> de </a:t>
            </a:r>
            <a:r>
              <a:rPr lang="it-IT" sz="2800" b="1" dirty="0" err="1" smtClean="0">
                <a:solidFill>
                  <a:srgbClr val="002060"/>
                </a:solidFill>
                <a:latin typeface="+mn-lt"/>
              </a:rPr>
              <a:t>América</a:t>
            </a:r>
            <a:r>
              <a:rPr lang="it-IT" sz="2800" b="1" dirty="0" smtClean="0">
                <a:solidFill>
                  <a:srgbClr val="002060"/>
                </a:solidFill>
                <a:latin typeface="+mn-lt"/>
              </a:rPr>
              <a:t> Latina:</a:t>
            </a:r>
            <a:br>
              <a:rPr lang="it-IT" sz="2800" b="1" dirty="0" smtClean="0">
                <a:solidFill>
                  <a:srgbClr val="002060"/>
                </a:solidFill>
                <a:latin typeface="+mn-lt"/>
              </a:rPr>
            </a:br>
            <a:r>
              <a:rPr lang="it-IT" sz="2800" b="1" dirty="0" smtClean="0">
                <a:solidFill>
                  <a:srgbClr val="002060"/>
                </a:solidFill>
                <a:latin typeface="+mn-lt"/>
              </a:rPr>
              <a:t/>
            </a:r>
            <a:br>
              <a:rPr lang="it-IT" sz="2800" b="1" dirty="0" smtClean="0">
                <a:solidFill>
                  <a:srgbClr val="002060"/>
                </a:solidFill>
                <a:latin typeface="+mn-lt"/>
              </a:rPr>
            </a:br>
            <a:r>
              <a:rPr lang="it-IT" sz="2800" dirty="0" smtClean="0">
                <a:solidFill>
                  <a:srgbClr val="002060"/>
                </a:solidFill>
                <a:latin typeface="+mn-lt"/>
              </a:rPr>
              <a:t>Un</a:t>
            </a:r>
            <a:r>
              <a:rPr lang="en-GB" sz="2800" dirty="0" err="1" smtClean="0">
                <a:solidFill>
                  <a:srgbClr val="002060"/>
                </a:solidFill>
              </a:rPr>
              <a:t>iversidad</a:t>
            </a:r>
            <a:r>
              <a:rPr lang="en-GB" sz="2800" dirty="0" smtClean="0">
                <a:solidFill>
                  <a:srgbClr val="002060"/>
                </a:solidFill>
              </a:rPr>
              <a:t> </a:t>
            </a:r>
            <a:r>
              <a:rPr lang="en-GB" sz="2800" dirty="0">
                <a:solidFill>
                  <a:srgbClr val="002060"/>
                </a:solidFill>
              </a:rPr>
              <a:t>Nacional de </a:t>
            </a:r>
            <a:r>
              <a:rPr lang="en-GB" sz="2800" b="1" dirty="0" err="1">
                <a:solidFill>
                  <a:srgbClr val="002060"/>
                </a:solidFill>
              </a:rPr>
              <a:t>Cuyo</a:t>
            </a:r>
            <a:r>
              <a:rPr lang="en-GB" sz="2800" dirty="0">
                <a:solidFill>
                  <a:srgbClr val="002060"/>
                </a:solidFill>
              </a:rPr>
              <a:t> – UNCUYO (Argentina)</a:t>
            </a:r>
            <a:br>
              <a:rPr lang="en-GB" sz="2800" dirty="0">
                <a:solidFill>
                  <a:srgbClr val="002060"/>
                </a:solidFill>
              </a:rPr>
            </a:br>
            <a:r>
              <a:rPr lang="en-GB" sz="2800" dirty="0">
                <a:solidFill>
                  <a:srgbClr val="002060"/>
                </a:solidFill>
              </a:rPr>
              <a:t>Universidad Nacional de </a:t>
            </a:r>
            <a:r>
              <a:rPr lang="en-GB" sz="2800" b="1" dirty="0">
                <a:solidFill>
                  <a:srgbClr val="002060"/>
                </a:solidFill>
              </a:rPr>
              <a:t>Quilmes</a:t>
            </a:r>
            <a:r>
              <a:rPr lang="en-GB" sz="2800" dirty="0">
                <a:solidFill>
                  <a:srgbClr val="002060"/>
                </a:solidFill>
              </a:rPr>
              <a:t> – UNQ (Argentina)</a:t>
            </a:r>
            <a:br>
              <a:rPr lang="en-GB" sz="2800" dirty="0">
                <a:solidFill>
                  <a:srgbClr val="002060"/>
                </a:solidFill>
              </a:rPr>
            </a:br>
            <a:r>
              <a:rPr lang="en-GB" sz="2800" dirty="0">
                <a:solidFill>
                  <a:srgbClr val="002060"/>
                </a:solidFill>
              </a:rPr>
              <a:t>Universidad Nacional de </a:t>
            </a:r>
            <a:r>
              <a:rPr lang="en-GB" sz="2800" b="1" dirty="0" err="1" smtClean="0">
                <a:solidFill>
                  <a:srgbClr val="002060"/>
                </a:solidFill>
              </a:rPr>
              <a:t>Lanús</a:t>
            </a:r>
            <a:r>
              <a:rPr lang="en-GB" sz="2800" dirty="0" smtClean="0">
                <a:solidFill>
                  <a:srgbClr val="002060"/>
                </a:solidFill>
              </a:rPr>
              <a:t> </a:t>
            </a:r>
            <a:r>
              <a:rPr lang="en-GB" sz="2800" dirty="0">
                <a:solidFill>
                  <a:srgbClr val="002060"/>
                </a:solidFill>
              </a:rPr>
              <a:t>– UNLA (Argentina</a:t>
            </a:r>
            <a:r>
              <a:rPr lang="en-GB" sz="2800" dirty="0" smtClean="0">
                <a:solidFill>
                  <a:srgbClr val="002060"/>
                </a:solidFill>
              </a:rPr>
              <a:t>)</a:t>
            </a:r>
            <a:r>
              <a:rPr lang="en-GB" sz="2800" dirty="0">
                <a:solidFill>
                  <a:srgbClr val="002060"/>
                </a:solidFill>
              </a:rPr>
              <a:t/>
            </a:r>
            <a:br>
              <a:rPr lang="en-GB" sz="2800" dirty="0">
                <a:solidFill>
                  <a:srgbClr val="002060"/>
                </a:solidFill>
              </a:rPr>
            </a:br>
            <a:r>
              <a:rPr lang="en-GB" sz="2800" dirty="0">
                <a:solidFill>
                  <a:srgbClr val="002060"/>
                </a:solidFill>
              </a:rPr>
              <a:t>Universidad del </a:t>
            </a:r>
            <a:r>
              <a:rPr lang="en-GB" sz="2800" b="1" dirty="0" err="1">
                <a:solidFill>
                  <a:srgbClr val="002060"/>
                </a:solidFill>
              </a:rPr>
              <a:t>Cono</a:t>
            </a:r>
            <a:r>
              <a:rPr lang="en-GB" sz="2800" b="1" dirty="0">
                <a:solidFill>
                  <a:srgbClr val="002060"/>
                </a:solidFill>
              </a:rPr>
              <a:t> Sur </a:t>
            </a:r>
            <a:r>
              <a:rPr lang="en-GB" sz="2800" dirty="0">
                <a:solidFill>
                  <a:srgbClr val="002060"/>
                </a:solidFill>
              </a:rPr>
              <a:t>de Las Americas – UCSA (Paraguay)</a:t>
            </a:r>
            <a:br>
              <a:rPr lang="en-GB" sz="2800" dirty="0">
                <a:solidFill>
                  <a:srgbClr val="002060"/>
                </a:solidFill>
              </a:rPr>
            </a:br>
            <a:r>
              <a:rPr lang="en-GB" sz="2800" dirty="0">
                <a:solidFill>
                  <a:srgbClr val="002060"/>
                </a:solidFill>
              </a:rPr>
              <a:t>Universidad </a:t>
            </a:r>
            <a:r>
              <a:rPr lang="en-GB" sz="2800" dirty="0" err="1">
                <a:solidFill>
                  <a:srgbClr val="002060"/>
                </a:solidFill>
              </a:rPr>
              <a:t>Autónoma</a:t>
            </a:r>
            <a:r>
              <a:rPr lang="en-GB" sz="2800" dirty="0">
                <a:solidFill>
                  <a:srgbClr val="002060"/>
                </a:solidFill>
              </a:rPr>
              <a:t> de </a:t>
            </a:r>
            <a:r>
              <a:rPr lang="en-GB" sz="2800" b="1" dirty="0">
                <a:solidFill>
                  <a:srgbClr val="002060"/>
                </a:solidFill>
              </a:rPr>
              <a:t>Asunción</a:t>
            </a:r>
            <a:r>
              <a:rPr lang="en-GB" sz="2800" dirty="0">
                <a:solidFill>
                  <a:srgbClr val="002060"/>
                </a:solidFill>
              </a:rPr>
              <a:t> – UAA (Paraguay)</a:t>
            </a:r>
            <a:br>
              <a:rPr lang="en-GB" sz="2800" dirty="0">
                <a:solidFill>
                  <a:srgbClr val="002060"/>
                </a:solidFill>
              </a:rPr>
            </a:br>
            <a:r>
              <a:rPr lang="en-GB" sz="2800" dirty="0">
                <a:solidFill>
                  <a:srgbClr val="002060"/>
                </a:solidFill>
              </a:rPr>
              <a:t>Universidad </a:t>
            </a:r>
            <a:r>
              <a:rPr lang="en-GB" sz="2800" b="1" dirty="0" err="1">
                <a:solidFill>
                  <a:srgbClr val="002060"/>
                </a:solidFill>
              </a:rPr>
              <a:t>Iberoamericana</a:t>
            </a:r>
            <a:r>
              <a:rPr lang="en-GB" sz="2800" dirty="0">
                <a:solidFill>
                  <a:srgbClr val="002060"/>
                </a:solidFill>
              </a:rPr>
              <a:t> – UNIBE </a:t>
            </a:r>
            <a:r>
              <a:rPr lang="en-GB" sz="2800" dirty="0" smtClean="0">
                <a:solidFill>
                  <a:srgbClr val="002060"/>
                </a:solidFill>
              </a:rPr>
              <a:t>(Paraguay</a:t>
            </a:r>
            <a:r>
              <a:rPr lang="en-GB" sz="2800" dirty="0">
                <a:solidFill>
                  <a:srgbClr val="002060"/>
                </a:solidFill>
              </a:rPr>
              <a:t>)</a:t>
            </a:r>
            <a:br>
              <a:rPr lang="en-GB" sz="2800" dirty="0">
                <a:solidFill>
                  <a:srgbClr val="002060"/>
                </a:solidFill>
              </a:rPr>
            </a:br>
            <a:r>
              <a:rPr lang="en-GB" sz="2800" dirty="0">
                <a:solidFill>
                  <a:srgbClr val="002060"/>
                </a:solidFill>
              </a:rPr>
              <a:t>Universidad </a:t>
            </a:r>
            <a:r>
              <a:rPr lang="en-GB" sz="2800" b="1" dirty="0" err="1">
                <a:solidFill>
                  <a:srgbClr val="002060"/>
                </a:solidFill>
              </a:rPr>
              <a:t>Pedagógica</a:t>
            </a:r>
            <a:r>
              <a:rPr lang="en-GB" sz="2800" b="1" dirty="0">
                <a:solidFill>
                  <a:srgbClr val="002060"/>
                </a:solidFill>
              </a:rPr>
              <a:t> Nacional </a:t>
            </a:r>
            <a:r>
              <a:rPr lang="en-GB" sz="2800" dirty="0">
                <a:solidFill>
                  <a:srgbClr val="002060"/>
                </a:solidFill>
              </a:rPr>
              <a:t>– UNP (Colombia)</a:t>
            </a:r>
            <a:br>
              <a:rPr lang="en-GB" sz="2800" dirty="0">
                <a:solidFill>
                  <a:srgbClr val="002060"/>
                </a:solidFill>
              </a:rPr>
            </a:br>
            <a:r>
              <a:rPr lang="en-GB" sz="2800" dirty="0">
                <a:solidFill>
                  <a:srgbClr val="002060"/>
                </a:solidFill>
              </a:rPr>
              <a:t>Universidad de </a:t>
            </a:r>
            <a:r>
              <a:rPr lang="en-GB" sz="2800" b="1" dirty="0" smtClean="0">
                <a:solidFill>
                  <a:srgbClr val="002060"/>
                </a:solidFill>
              </a:rPr>
              <a:t>Santander</a:t>
            </a:r>
            <a:r>
              <a:rPr lang="en-GB" sz="2800" dirty="0" smtClean="0">
                <a:solidFill>
                  <a:srgbClr val="002060"/>
                </a:solidFill>
              </a:rPr>
              <a:t> </a:t>
            </a:r>
            <a:r>
              <a:rPr lang="en-GB" sz="2800" dirty="0">
                <a:solidFill>
                  <a:srgbClr val="002060"/>
                </a:solidFill>
              </a:rPr>
              <a:t>– UDES (Colombia)</a:t>
            </a:r>
            <a:br>
              <a:rPr lang="en-GB" sz="2800" dirty="0">
                <a:solidFill>
                  <a:srgbClr val="002060"/>
                </a:solidFill>
              </a:rPr>
            </a:br>
            <a:r>
              <a:rPr lang="en-GB" sz="2800" dirty="0" err="1">
                <a:solidFill>
                  <a:srgbClr val="002060"/>
                </a:solidFill>
              </a:rPr>
              <a:t>Fundacion</a:t>
            </a:r>
            <a:r>
              <a:rPr lang="en-GB" sz="2800" dirty="0">
                <a:solidFill>
                  <a:srgbClr val="002060"/>
                </a:solidFill>
              </a:rPr>
              <a:t> </a:t>
            </a:r>
            <a:r>
              <a:rPr lang="en-GB" sz="2800" dirty="0" err="1">
                <a:solidFill>
                  <a:srgbClr val="002060"/>
                </a:solidFill>
              </a:rPr>
              <a:t>Universitaria</a:t>
            </a:r>
            <a:r>
              <a:rPr lang="en-GB" sz="2800" dirty="0">
                <a:solidFill>
                  <a:srgbClr val="002060"/>
                </a:solidFill>
              </a:rPr>
              <a:t> </a:t>
            </a:r>
            <a:r>
              <a:rPr lang="en-GB" sz="2800" dirty="0" err="1">
                <a:solidFill>
                  <a:srgbClr val="002060"/>
                </a:solidFill>
              </a:rPr>
              <a:t>Empresarial</a:t>
            </a:r>
            <a:r>
              <a:rPr lang="en-GB" sz="2800" dirty="0">
                <a:solidFill>
                  <a:srgbClr val="002060"/>
                </a:solidFill>
              </a:rPr>
              <a:t> de la </a:t>
            </a:r>
            <a:r>
              <a:rPr lang="en-GB" sz="2800" dirty="0" err="1" smtClean="0">
                <a:solidFill>
                  <a:srgbClr val="002060"/>
                </a:solidFill>
              </a:rPr>
              <a:t>Cámara</a:t>
            </a:r>
            <a:r>
              <a:rPr lang="en-GB" sz="2800" dirty="0" smtClean="0">
                <a:solidFill>
                  <a:srgbClr val="002060"/>
                </a:solidFill>
              </a:rPr>
              <a:t> </a:t>
            </a:r>
            <a:r>
              <a:rPr lang="en-GB" sz="2800" dirty="0">
                <a:solidFill>
                  <a:srgbClr val="002060"/>
                </a:solidFill>
              </a:rPr>
              <a:t>de </a:t>
            </a:r>
            <a:r>
              <a:rPr lang="en-GB" sz="2800" dirty="0" err="1">
                <a:solidFill>
                  <a:srgbClr val="002060"/>
                </a:solidFill>
              </a:rPr>
              <a:t>Comercio</a:t>
            </a:r>
            <a:r>
              <a:rPr lang="en-GB" sz="2800" dirty="0">
                <a:solidFill>
                  <a:srgbClr val="002060"/>
                </a:solidFill>
              </a:rPr>
              <a:t> de Bogota – </a:t>
            </a:r>
            <a:r>
              <a:rPr lang="en-GB" sz="2800" b="1" dirty="0">
                <a:solidFill>
                  <a:srgbClr val="002060"/>
                </a:solidFill>
              </a:rPr>
              <a:t>UNIEMPRESARIAL </a:t>
            </a:r>
            <a:r>
              <a:rPr lang="en-GB" sz="2800" dirty="0">
                <a:solidFill>
                  <a:srgbClr val="002060"/>
                </a:solidFill>
              </a:rPr>
              <a:t>(Colombia</a:t>
            </a:r>
            <a:r>
              <a:rPr lang="en-GB" sz="2800" dirty="0" smtClean="0">
                <a:solidFill>
                  <a:srgbClr val="002060"/>
                </a:solidFill>
              </a:rPr>
              <a:t>)</a:t>
            </a:r>
            <a:br>
              <a:rPr lang="en-GB" sz="2800" dirty="0" smtClean="0">
                <a:solidFill>
                  <a:srgbClr val="002060"/>
                </a:solidFill>
              </a:rPr>
            </a:br>
            <a:r>
              <a:rPr lang="en-GB" sz="2800" b="1" dirty="0" err="1" smtClean="0">
                <a:solidFill>
                  <a:srgbClr val="002060"/>
                </a:solidFill>
              </a:rPr>
              <a:t>Fundación</a:t>
            </a:r>
            <a:r>
              <a:rPr lang="en-GB" sz="2800" b="1" dirty="0" smtClean="0">
                <a:solidFill>
                  <a:srgbClr val="002060"/>
                </a:solidFill>
              </a:rPr>
              <a:t> </a:t>
            </a:r>
            <a:r>
              <a:rPr lang="en-GB" sz="2800" b="1" dirty="0" err="1" smtClean="0">
                <a:solidFill>
                  <a:srgbClr val="002060"/>
                </a:solidFill>
              </a:rPr>
              <a:t>Eurosur</a:t>
            </a:r>
            <a:r>
              <a:rPr lang="en-GB" sz="2800" b="1" dirty="0" smtClean="0">
                <a:solidFill>
                  <a:srgbClr val="002060"/>
                </a:solidFill>
              </a:rPr>
              <a:t> </a:t>
            </a:r>
            <a:r>
              <a:rPr lang="en-GB" sz="2800" dirty="0" smtClean="0">
                <a:solidFill>
                  <a:srgbClr val="002060"/>
                </a:solidFill>
              </a:rPr>
              <a:t>(Argentina) </a:t>
            </a:r>
            <a:br>
              <a:rPr lang="en-GB" sz="2800" dirty="0" smtClean="0">
                <a:solidFill>
                  <a:srgbClr val="002060"/>
                </a:solidFill>
              </a:rPr>
            </a:br>
            <a:endParaRPr lang="en-GB" sz="2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pic>
        <p:nvPicPr>
          <p:cNvPr id="6"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4425" y="5564635"/>
            <a:ext cx="2596958" cy="940926"/>
          </a:xfrm>
          <a:prstGeom prst="rect">
            <a:avLst/>
          </a:prstGeom>
        </p:spPr>
      </p:pic>
    </p:spTree>
    <p:extLst>
      <p:ext uri="{BB962C8B-B14F-4D97-AF65-F5344CB8AC3E}">
        <p14:creationId xmlns:p14="http://schemas.microsoft.com/office/powerpoint/2010/main" val="42548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75252" y="596348"/>
            <a:ext cx="10277061" cy="4237590"/>
          </a:xfrm>
        </p:spPr>
        <p:txBody>
          <a:bodyPr rtlCol="0">
            <a:normAutofit/>
          </a:bodyPr>
          <a:lstStyle/>
          <a:p>
            <a:pPr algn="l"/>
            <a:r>
              <a:rPr lang="es-ES_tradnl" sz="3200" b="1" dirty="0">
                <a:solidFill>
                  <a:srgbClr val="002060"/>
                </a:solidFill>
              </a:rPr>
              <a:t>Objetivo general</a:t>
            </a:r>
            <a:r>
              <a:rPr lang="es-ES_tradnl" sz="3200" dirty="0">
                <a:solidFill>
                  <a:srgbClr val="002060"/>
                </a:solidFill>
              </a:rPr>
              <a:t>: </a:t>
            </a:r>
            <a:r>
              <a:rPr lang="es-ES_tradnl" sz="3200" dirty="0" smtClean="0">
                <a:solidFill>
                  <a:srgbClr val="002060"/>
                </a:solidFill>
              </a:rPr>
              <a:t/>
            </a:r>
            <a:br>
              <a:rPr lang="es-ES_tradnl" sz="3200" dirty="0" smtClean="0">
                <a:solidFill>
                  <a:srgbClr val="002060"/>
                </a:solidFill>
              </a:rPr>
            </a:br>
            <a:r>
              <a:rPr lang="es-ES_tradnl" sz="2800" dirty="0">
                <a:solidFill>
                  <a:srgbClr val="002060"/>
                </a:solidFill>
              </a:rPr>
              <a:t/>
            </a:r>
            <a:br>
              <a:rPr lang="es-ES_tradnl" sz="2800" dirty="0">
                <a:solidFill>
                  <a:srgbClr val="002060"/>
                </a:solidFill>
              </a:rPr>
            </a:br>
            <a:r>
              <a:rPr lang="es-ES_tradnl" sz="2800" dirty="0" smtClean="0">
                <a:solidFill>
                  <a:srgbClr val="002060"/>
                </a:solidFill>
              </a:rPr>
              <a:t>Desarrollar </a:t>
            </a:r>
            <a:r>
              <a:rPr lang="es-ES_tradnl" sz="2800" dirty="0">
                <a:solidFill>
                  <a:srgbClr val="002060"/>
                </a:solidFill>
              </a:rPr>
              <a:t>e integrar la </a:t>
            </a:r>
            <a:r>
              <a:rPr lang="es-ES_tradnl" sz="2800" b="1" dirty="0">
                <a:solidFill>
                  <a:srgbClr val="FF0000"/>
                </a:solidFill>
              </a:rPr>
              <a:t>dimensión internacional </a:t>
            </a:r>
            <a:r>
              <a:rPr lang="es-ES_tradnl" sz="2800" dirty="0">
                <a:solidFill>
                  <a:srgbClr val="002060"/>
                </a:solidFill>
              </a:rPr>
              <a:t>dentro de las componentes </a:t>
            </a:r>
            <a:r>
              <a:rPr lang="es-ES_tradnl" sz="2800" b="1" dirty="0">
                <a:solidFill>
                  <a:srgbClr val="002060"/>
                </a:solidFill>
              </a:rPr>
              <a:t>estructurales y culturales </a:t>
            </a:r>
            <a:r>
              <a:rPr lang="es-ES_tradnl" sz="2800" dirty="0">
                <a:solidFill>
                  <a:srgbClr val="002060"/>
                </a:solidFill>
              </a:rPr>
              <a:t>de las </a:t>
            </a:r>
            <a:r>
              <a:rPr lang="es-ES_tradnl" sz="2800" dirty="0" smtClean="0">
                <a:solidFill>
                  <a:srgbClr val="002060"/>
                </a:solidFill>
              </a:rPr>
              <a:t>IES latinoamericanas </a:t>
            </a:r>
            <a:r>
              <a:rPr lang="es-ES_tradnl" sz="2800" dirty="0">
                <a:solidFill>
                  <a:srgbClr val="002060"/>
                </a:solidFill>
              </a:rPr>
              <a:t>a través de la programación e </a:t>
            </a:r>
            <a:r>
              <a:rPr lang="es-ES_tradnl" sz="2800" dirty="0" smtClean="0">
                <a:solidFill>
                  <a:srgbClr val="002060"/>
                </a:solidFill>
              </a:rPr>
              <a:t>implementación </a:t>
            </a:r>
            <a:r>
              <a:rPr lang="es-ES_tradnl" sz="2800" dirty="0">
                <a:solidFill>
                  <a:srgbClr val="002060"/>
                </a:solidFill>
              </a:rPr>
              <a:t>de </a:t>
            </a:r>
            <a:r>
              <a:rPr lang="es-ES_tradnl" sz="2800" b="1" dirty="0">
                <a:solidFill>
                  <a:srgbClr val="FF0000"/>
                </a:solidFill>
              </a:rPr>
              <a:t>Planes </a:t>
            </a:r>
            <a:r>
              <a:rPr lang="es-ES_tradnl" sz="2800" b="1" dirty="0" smtClean="0">
                <a:solidFill>
                  <a:srgbClr val="FF0000"/>
                </a:solidFill>
              </a:rPr>
              <a:t> Estratégicos de Internacionalización </a:t>
            </a:r>
            <a:r>
              <a:rPr lang="es-ES_tradnl" sz="2800" dirty="0" smtClean="0">
                <a:solidFill>
                  <a:srgbClr val="002060"/>
                </a:solidFill>
              </a:rPr>
              <a:t>(</a:t>
            </a:r>
            <a:r>
              <a:rPr lang="es-ES_tradnl" sz="2800" b="1" dirty="0" err="1">
                <a:solidFill>
                  <a:srgbClr val="002060"/>
                </a:solidFill>
              </a:rPr>
              <a:t>Internationalization</a:t>
            </a:r>
            <a:r>
              <a:rPr lang="es-ES_tradnl" sz="2800" b="1" dirty="0">
                <a:solidFill>
                  <a:srgbClr val="002060"/>
                </a:solidFill>
              </a:rPr>
              <a:t> </a:t>
            </a:r>
            <a:r>
              <a:rPr lang="es-ES_tradnl" sz="2800" b="1" dirty="0" err="1">
                <a:solidFill>
                  <a:srgbClr val="002060"/>
                </a:solidFill>
              </a:rPr>
              <a:t>Enhancement</a:t>
            </a:r>
            <a:r>
              <a:rPr lang="es-ES_tradnl" sz="2800" b="1" dirty="0">
                <a:solidFill>
                  <a:srgbClr val="002060"/>
                </a:solidFill>
              </a:rPr>
              <a:t> </a:t>
            </a:r>
            <a:r>
              <a:rPr lang="es-ES_tradnl" sz="2800" b="1" dirty="0" err="1">
                <a:solidFill>
                  <a:srgbClr val="002060"/>
                </a:solidFill>
              </a:rPr>
              <a:t>Plans</a:t>
            </a:r>
            <a:r>
              <a:rPr lang="es-ES_tradnl" sz="2800" b="1" dirty="0">
                <a:solidFill>
                  <a:srgbClr val="002060"/>
                </a:solidFill>
              </a:rPr>
              <a:t>/IEP)</a:t>
            </a:r>
            <a:r>
              <a:rPr lang="es-ES_tradnl" sz="2800" dirty="0">
                <a:solidFill>
                  <a:srgbClr val="002060"/>
                </a:solidFill>
              </a:rPr>
              <a:t> como instrumento para mejorar el potencial relativo a la </a:t>
            </a:r>
            <a:r>
              <a:rPr lang="es-ES_tradnl" sz="2800" b="1" dirty="0">
                <a:solidFill>
                  <a:srgbClr val="002060"/>
                </a:solidFill>
              </a:rPr>
              <a:t>interacción global de cada Institución</a:t>
            </a:r>
            <a:r>
              <a:rPr lang="es-ES_tradnl" sz="2800" dirty="0">
                <a:solidFill>
                  <a:srgbClr val="002060"/>
                </a:solidFill>
              </a:rPr>
              <a:t>, privilegiando el </a:t>
            </a:r>
            <a:r>
              <a:rPr lang="es-ES_tradnl" sz="2800" b="1" dirty="0">
                <a:solidFill>
                  <a:srgbClr val="002060"/>
                </a:solidFill>
              </a:rPr>
              <a:t>intercambio LA/UE</a:t>
            </a:r>
            <a:r>
              <a:rPr lang="es-ES_tradnl" sz="2800" b="1" dirty="0" smtClean="0">
                <a:solidFill>
                  <a:srgbClr val="002060"/>
                </a:solidFill>
              </a:rPr>
              <a:t>.</a:t>
            </a:r>
            <a:br>
              <a:rPr lang="es-ES_tradnl" sz="2800" b="1" dirty="0" smtClean="0">
                <a:solidFill>
                  <a:srgbClr val="002060"/>
                </a:solidFill>
              </a:rPr>
            </a:br>
            <a:endParaRPr lang="it-IT" sz="2800" b="1"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7240" y="5677628"/>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385" y="5562600"/>
            <a:ext cx="2612570" cy="778567"/>
          </a:xfrm>
          <a:prstGeom prst="rect">
            <a:avLst/>
          </a:prstGeom>
        </p:spPr>
      </p:pic>
      <p:pic>
        <p:nvPicPr>
          <p:cNvPr id="7"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4425" y="5507485"/>
            <a:ext cx="2596958" cy="940926"/>
          </a:xfrm>
          <a:prstGeom prst="rect">
            <a:avLst/>
          </a:prstGeom>
        </p:spPr>
      </p:pic>
    </p:spTree>
    <p:extLst>
      <p:ext uri="{BB962C8B-B14F-4D97-AF65-F5344CB8AC3E}">
        <p14:creationId xmlns:p14="http://schemas.microsoft.com/office/powerpoint/2010/main" val="2025329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46677" y="609600"/>
            <a:ext cx="10241091" cy="4171770"/>
          </a:xfrm>
        </p:spPr>
        <p:txBody>
          <a:bodyPr rtlCol="0">
            <a:noAutofit/>
          </a:bodyPr>
          <a:lstStyle/>
          <a:p>
            <a:pPr algn="l">
              <a:buNone/>
            </a:pPr>
            <a:r>
              <a:rPr lang="es-ES_tradnl" sz="3200" b="1" dirty="0" smtClean="0">
                <a:solidFill>
                  <a:srgbClr val="002060"/>
                </a:solidFill>
              </a:rPr>
              <a:t>CINCO Objetivos </a:t>
            </a:r>
            <a:r>
              <a:rPr lang="es-ES_tradnl" sz="3200" b="1" dirty="0">
                <a:solidFill>
                  <a:srgbClr val="002060"/>
                </a:solidFill>
              </a:rPr>
              <a:t>específicos</a:t>
            </a:r>
            <a:r>
              <a:rPr lang="es-ES_tradnl" sz="2400" b="1" dirty="0" smtClean="0">
                <a:solidFill>
                  <a:srgbClr val="002060"/>
                </a:solidFill>
              </a:rPr>
              <a:t>:</a:t>
            </a:r>
            <a:br>
              <a:rPr lang="es-ES_tradnl" sz="2400" b="1" dirty="0" smtClean="0">
                <a:solidFill>
                  <a:srgbClr val="002060"/>
                </a:solidFill>
              </a:rPr>
            </a:br>
            <a:r>
              <a:rPr lang="es-ES_tradnl" sz="2400" b="1" dirty="0">
                <a:solidFill>
                  <a:srgbClr val="002060"/>
                </a:solidFill>
              </a:rPr>
              <a:t/>
            </a:r>
            <a:br>
              <a:rPr lang="es-ES_tradnl" sz="2400" b="1" dirty="0">
                <a:solidFill>
                  <a:srgbClr val="002060"/>
                </a:solidFill>
              </a:rPr>
            </a:br>
            <a:r>
              <a:rPr lang="it-IT" sz="2400" b="1" dirty="0">
                <a:solidFill>
                  <a:srgbClr val="002060"/>
                </a:solidFill>
              </a:rPr>
              <a:t/>
            </a:r>
            <a:br>
              <a:rPr lang="it-IT" sz="2400" b="1" dirty="0">
                <a:solidFill>
                  <a:srgbClr val="002060"/>
                </a:solidFill>
              </a:rPr>
            </a:br>
            <a:r>
              <a:rPr lang="es-ES_tradnl" sz="2400" b="1" dirty="0">
                <a:solidFill>
                  <a:srgbClr val="002060"/>
                </a:solidFill>
              </a:rPr>
              <a:t>OE1</a:t>
            </a:r>
            <a:r>
              <a:rPr lang="es-ES_tradnl" sz="2400" dirty="0">
                <a:solidFill>
                  <a:srgbClr val="002060"/>
                </a:solidFill>
              </a:rPr>
              <a:t>: Desarrollar/mejorar la efectividad de las </a:t>
            </a:r>
            <a:r>
              <a:rPr lang="es-ES_tradnl" sz="2400" b="1" dirty="0">
                <a:solidFill>
                  <a:srgbClr val="002060"/>
                </a:solidFill>
              </a:rPr>
              <a:t>estrategias</a:t>
            </a:r>
            <a:r>
              <a:rPr lang="es-ES_tradnl" sz="2400" dirty="0">
                <a:solidFill>
                  <a:srgbClr val="002060"/>
                </a:solidFill>
              </a:rPr>
              <a:t> de internacionalización de las </a:t>
            </a:r>
            <a:r>
              <a:rPr lang="es-ES_tradnl" sz="2400" dirty="0" err="1" smtClean="0">
                <a:solidFill>
                  <a:srgbClr val="002060"/>
                </a:solidFill>
              </a:rPr>
              <a:t>HEIs</a:t>
            </a:r>
            <a:r>
              <a:rPr lang="es-ES_tradnl" sz="2400" dirty="0" smtClean="0">
                <a:solidFill>
                  <a:srgbClr val="002060"/>
                </a:solidFill>
              </a:rPr>
              <a:t> a </a:t>
            </a:r>
            <a:r>
              <a:rPr lang="es-ES_tradnl" sz="2400" dirty="0">
                <a:solidFill>
                  <a:srgbClr val="002060"/>
                </a:solidFill>
              </a:rPr>
              <a:t>través de la </a:t>
            </a:r>
            <a:r>
              <a:rPr lang="es-ES_tradnl" sz="2400" b="1" dirty="0">
                <a:solidFill>
                  <a:srgbClr val="002060"/>
                </a:solidFill>
              </a:rPr>
              <a:t>planificación e implementación de los </a:t>
            </a:r>
            <a:r>
              <a:rPr lang="es-ES_tradnl" sz="2400" b="1" dirty="0" err="1">
                <a:solidFill>
                  <a:srgbClr val="002060"/>
                </a:solidFill>
              </a:rPr>
              <a:t>IEPs</a:t>
            </a:r>
            <a:r>
              <a:rPr lang="es-ES_tradnl" sz="2400" dirty="0" smtClean="0">
                <a:solidFill>
                  <a:srgbClr val="002060"/>
                </a:solidFill>
              </a:rPr>
              <a:t>.</a:t>
            </a:r>
            <a:br>
              <a:rPr lang="es-ES_tradnl" sz="2400" dirty="0" smtClean="0">
                <a:solidFill>
                  <a:srgbClr val="002060"/>
                </a:solidFill>
              </a:rPr>
            </a:br>
            <a:r>
              <a:rPr lang="it-IT" sz="2400" dirty="0">
                <a:solidFill>
                  <a:srgbClr val="002060"/>
                </a:solidFill>
              </a:rPr>
              <a:t/>
            </a:r>
            <a:br>
              <a:rPr lang="it-IT" sz="2400" dirty="0">
                <a:solidFill>
                  <a:srgbClr val="002060"/>
                </a:solidFill>
              </a:rPr>
            </a:br>
            <a:r>
              <a:rPr lang="es-ES_tradnl" sz="2400" b="1" dirty="0">
                <a:solidFill>
                  <a:srgbClr val="002060"/>
                </a:solidFill>
              </a:rPr>
              <a:t>OE2</a:t>
            </a:r>
            <a:r>
              <a:rPr lang="es-ES_tradnl" sz="2400" dirty="0">
                <a:solidFill>
                  <a:srgbClr val="002060"/>
                </a:solidFill>
              </a:rPr>
              <a:t>: Incrementar y/o consolidar una </a:t>
            </a:r>
            <a:r>
              <a:rPr lang="es-ES_tradnl" sz="2400" b="1" dirty="0">
                <a:solidFill>
                  <a:srgbClr val="002060"/>
                </a:solidFill>
              </a:rPr>
              <a:t>red de contactos y alianzas regionales </a:t>
            </a:r>
            <a:r>
              <a:rPr lang="es-ES_tradnl" sz="2400" dirty="0">
                <a:solidFill>
                  <a:srgbClr val="002060"/>
                </a:solidFill>
              </a:rPr>
              <a:t>entre Instituciones y Asociaciones de movilidad internacional e intercambios académicos con el foco en </a:t>
            </a:r>
            <a:r>
              <a:rPr lang="es-ES_tradnl" sz="2400" dirty="0" smtClean="0">
                <a:solidFill>
                  <a:srgbClr val="002060"/>
                </a:solidFill>
              </a:rPr>
              <a:t>los </a:t>
            </a:r>
            <a:r>
              <a:rPr lang="es-ES_tradnl" sz="2400" dirty="0">
                <a:solidFill>
                  <a:srgbClr val="002060"/>
                </a:solidFill>
              </a:rPr>
              <a:t>estudiantes y la experimentación de la </a:t>
            </a:r>
            <a:r>
              <a:rPr lang="es-ES_tradnl" sz="2400" b="1" dirty="0" err="1">
                <a:solidFill>
                  <a:srgbClr val="002060"/>
                </a:solidFill>
              </a:rPr>
              <a:t>Latin</a:t>
            </a:r>
            <a:r>
              <a:rPr lang="es-ES_tradnl" sz="2400" b="1" dirty="0">
                <a:solidFill>
                  <a:srgbClr val="002060"/>
                </a:solidFill>
              </a:rPr>
              <a:t> American Reference </a:t>
            </a:r>
            <a:r>
              <a:rPr lang="es-ES_tradnl" sz="2400" b="1" dirty="0" err="1">
                <a:solidFill>
                  <a:srgbClr val="002060"/>
                </a:solidFill>
              </a:rPr>
              <a:t>Credit</a:t>
            </a:r>
            <a:r>
              <a:rPr lang="es-ES_tradnl" sz="2400" b="1" dirty="0">
                <a:solidFill>
                  <a:srgbClr val="002060"/>
                </a:solidFill>
              </a:rPr>
              <a:t> </a:t>
            </a:r>
            <a:r>
              <a:rPr lang="es-ES_tradnl" sz="2400" b="1" dirty="0" smtClean="0">
                <a:solidFill>
                  <a:srgbClr val="002060"/>
                </a:solidFill>
              </a:rPr>
              <a:t>– CLAR</a:t>
            </a:r>
            <a:endParaRPr lang="it-IT" sz="1800" dirty="0">
              <a:solidFill>
                <a:srgbClr val="002060"/>
              </a:solidFill>
            </a:endParaRPr>
          </a:p>
        </p:txBody>
      </p:sp>
      <p:pic>
        <p:nvPicPr>
          <p:cNvPr id="2053" name="Immagin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7265" y="5744303"/>
            <a:ext cx="26479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4324" y="5352870"/>
            <a:ext cx="3286584" cy="1190791"/>
          </a:xfrm>
          <a:prstGeom prst="rect">
            <a:avLst/>
          </a:prstGeom>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385" y="5461482"/>
            <a:ext cx="2612570" cy="879685"/>
          </a:xfrm>
          <a:prstGeom prst="rect">
            <a:avLst/>
          </a:prstGeom>
        </p:spPr>
      </p:pic>
    </p:spTree>
    <p:extLst>
      <p:ext uri="{BB962C8B-B14F-4D97-AF65-F5344CB8AC3E}">
        <p14:creationId xmlns:p14="http://schemas.microsoft.com/office/powerpoint/2010/main" val="2913388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2621</TotalTime>
  <Words>92</Words>
  <Application>Microsoft Office PowerPoint</Application>
  <PresentationFormat>Panorámica</PresentationFormat>
  <Paragraphs>29</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Calibri Light</vt:lpstr>
      <vt:lpstr>Wingdings</vt:lpstr>
      <vt:lpstr>Tema di Office</vt:lpstr>
      <vt:lpstr> DHIP Development of HEI Internationalization Policies   Gastón Helvig Puebla, 13 de febrero de 2019</vt:lpstr>
      <vt:lpstr>El título  «Desarrollo de las políticas de internacionalización de las instituciones de educación superior» describe solo parcialmente la inspiración del proyecto:  La "internacionalización" ha pasado lentamente de ser un "extra", agregado a las actividades normales de las universidades, a ser algo inevitable, deseado, necesario. </vt:lpstr>
      <vt:lpstr> En la actualidad, las instituciones de educación superior están llamadas a "internacionalizar" todos los aspectos de sus actividades, para funcionar adecuadamente y con el máximo beneficio de sus estudiantes, sus sociedades, regiones, países y macro-regiones.   Modernización = Internacionalización  Internacionalización = Modernización </vt:lpstr>
      <vt:lpstr> La idea principal de DHIP:  Un grupo de universidades, de diferentes tamaños, de diferentes niveles y tipos de experiencia internacional, que trabajan en diferentes contextos, pueden ayudarse mutuamente para desarrollar sus habilidades (todas sus habilidades: aprendizaje / enseñanza, investigación, interacción positiva con la economía y la sociedad) - que hoy significa interactuar con el mundo</vt:lpstr>
      <vt:lpstr> Nuestro consorcio incluye 14 socios, 4 universidades europeas, 9 de América del Sur (3 para cada uno de los países de Argentina, Colombia y Paraguay, y también está la Fundación Sur, que tiene responsabilidades específicas de coordinación.    </vt:lpstr>
      <vt:lpstr>Socios europeos:  Università di Pisa – UNIPI (Italia) (coordindora) Universidad de Deusto – DEUSTO (España) Universidade do Porto – UPORTO (Portugal) Università degli Studi di Sassari – UNISS (Italia) Regione Toscana (Italia – ASOCIADO) </vt:lpstr>
      <vt:lpstr>  Socios de América Latina:  Universidad Nacional de Cuyo – UNCUYO (Argentina) Universidad Nacional de Quilmes – UNQ (Argentina) Universidad Nacional de Lanús – UNLA (Argentina) Universidad del Cono Sur de Las Americas – UCSA (Paraguay) Universidad Autónoma de Asunción – UAA (Paraguay) Universidad Iberoamericana – UNIBE (Paraguay) Universidad Pedagógica Nacional – UNP (Colombia) Universidad de Santander – UDES (Colombia) Fundacion Universitaria Empresarial de la Cámara de Comercio de Bogota – UNIEMPRESARIAL (Colombia) Fundación Eurosur (Argentina)  </vt:lpstr>
      <vt:lpstr>Objetivo general:   Desarrollar e integrar la dimensión internacional dentro de las componentes estructurales y culturales de las IES latinoamericanas a través de la programación e implementación de Planes  Estratégicos de Internacionalización (Internationalization Enhancement Plans/IEP) como instrumento para mejorar el potencial relativo a la interacción global de cada Institución, privilegiando el intercambio LA/UE. </vt:lpstr>
      <vt:lpstr>CINCO Objetivos específicos:   OE1: Desarrollar/mejorar la efectividad de las estrategias de internacionalización de las HEIs a través de la planificación e implementación de los IEPs.  OE2: Incrementar y/o consolidar una red de contactos y alianzas regionales entre Instituciones y Asociaciones de movilidad internacional e intercambios académicos con el foco en los estudiantes y la experimentación de la Latin American Reference Credit – CLAR</vt:lpstr>
      <vt:lpstr>OE3: Desarrollar las habilidades blandas y las competencias transversales y ofrecer formación específica sobre estrategias de implementación de los IEPs  OE4: Desarrollar los instrumentos de participación, comunicación y trabajo en red con el fin de unificar las políticas de internacionalización de las HEIs e integrarlas al sistema productivo local.   OE5: Promover la difusión de las estrategias de internacionalización fundadas en buenas prácticas entre las HEIs Latinoamericanas y apoyar el desarrollo de comunidades de aprendizaje y prácticas con el fin de impulsar la viabilidad de los IEPs y generar nuevas iniciativas y actividades.   </vt:lpstr>
      <vt:lpstr> Impacto a corto plazo  -Institucionalización de las estrategias/políticas/instrumentos de movilidad internacional a través de los IEP  -Fortalecimiento de las habilidades blandas y competencias transversales  -Incremento de la movilidad internacional de los estudiantes y staff académico -Incremento de las experiencias multiculturales de los estudiantes involucrados -Sensibilización sobre los principios CLAR -Fortalecimiento de las redes regionales e internacionales  </vt:lpstr>
      <vt:lpstr>Impacto a largo plazo -Incremento de la tasa de movilidad internacional  -Mejora del posicionamiento de las LA HEIs en relación a la movilidad internacional -Incremento del atractivo de las LA HEIs a nivel internacional -Mejora del nivel de formación de los estudiantes e investigadores -Incremento de conocimientos y habilidades con respeto a la internacionalización  </vt:lpstr>
      <vt:lpstr>   El proyecto se desarrolla a través de 6 WP (macroactividades):  WP1: PREPARACION DE LOS IEPs WP2: AJUSTE Y ADAPTACION DEL IEP  WP3: IMPLEMENTACION DEL IEP WP4: PLAN DE CALIDAD  WP5: DIFUSION DE LOS RESULTADOS DE PROYECTO WP6: PROJECT MANAGEMENT </vt:lpstr>
      <vt:lpstr> WP1: PREPARACION DE LOS IEPs   Actividades  1.1 Diagnóstico de las estrategias, actitudes y actual posicionamiento de las IES en el ámbito de la internacionalización  1.2 Forum y grupos focales territoriales con el fin de involucrar a los actores  1.3 Investigación sobre buenas prácticas e oportunidades de financiación internacionales 1.4 Lanzamiento  1.5 Definición del IEP  1.6 Creación de aulas para video conferencias en las IES involucradas</vt:lpstr>
      <vt:lpstr>FOCUS: IEP – INTERNATIONALIZATION ENHANCEMENT PLAN (Plan Estratégico de Internacionalización)  Se trata de un plan plurianual que describe misión, estrategia y actividades a implementar al fin de impulsar y gestionar de manera efectiva las políticas y las prácticas de internacionalización en cada IES.  Cada IEP surge del trabajo previo de diagnóstico e investigación realizado en la fase preparatoria WP1 e incluye: estrategia, objetivos, situación actual y proyección a 3 años, acciones prioritarias a implementar durante el Proyecto, acciones prioritarias de sostenibilidad, roles y responsabilidades, resultados esperados, indicadores.  Incluye además plan de trabajo pluriannual y plan de trabajo detallado para el primer año, actividades de comunicación, herramientas tecnológicas y organizacionales a utilizar.</vt:lpstr>
      <vt:lpstr>WP2: AJUSTE Y ADAPTACION DEL IEP     Actividades 2.1 Ajuste del IEP y encuentros de tutoría 2.2 Implementación formal del IEP   </vt:lpstr>
      <vt:lpstr>WP3: IMPLEMENTACION DEL IEP   Actividades  3.1 Reorganización de procesos, servicios y oficinas de movilidad internacional 3.2 Actividades de formación sobre habilidades blandas y administrativas  3.3 Diseño e implementación de eventos sociales/multiculturales  3.4 Diseño e implementación de convenios regionales/internacionales sobre movilidad internacional 3.5 Actividades de comunicación</vt:lpstr>
      <vt:lpstr> LEARNING AND DEVELOPMENT LAB  Será un lugar, gestionado por cada coordinador IEP, donde las IES planificarán sus proprio servicios y procesos de internacionalización según planteado en el IEP.  Esas actividades incluirán: la activación de las oficinas de internacionalización, el diseño de los servicios específicos, los convenios de activación y colaboración con los demás actores locales, el equipamiento tecnológico. </vt:lpstr>
      <vt:lpstr> WP4: PLAN DE CALIDAD   Actividades  4.1 Identificación y puesta en común de los objetivos de calidad e indicadores  4.2 Definir y compartir el Plan de Calidad con los socios  4.3 Implementación del Plan de Calidad  4.4 Desarrollo del Sistema de Evaluación de Impacto de las HEIs   </vt:lpstr>
      <vt:lpstr> MA5: DIFUSIÓN DE LOS RESULTADOS DE PROYECTO     Actividades  5.1 Creación Plan de Difusión  5.2 Creación Pagina Web del Proyecto  5.3 Publicación de los lineamientos sobre políticas de movilidad internacional de las IES 5.4 Intercambios entre HEIs Latinoamericanas  5.5 Conferencia final 5.6 Evento de difusión en Europa  </vt:lpstr>
      <vt:lpstr> WP6: PROJECT MANAGEMENT    Actividades 6.1 Creación del Comité Directivo  6.2 Creación de la Oficina Ejecutiva  6.3 Plan Operativo y definición del IEP Master Programme  6.4 Diseño y desarrollo de la Project Management Application (PMA)  6.5 Monitoreo de actividades  6.6 Diseño de las Guidelines de Proyecto  6.7 Management financiero y auditoría externa </vt:lpstr>
      <vt:lpstr>MONITOREO Y CONTROL DE CALIDAD  Medidas de Calidad 1. Fortalecimiento de las estrategias de internacionalización de las HEIs  2. Desarrollo de habilidades blandas y competencias transversales   3. Conexión entre las políticas de internacionalización de las HEIs y los sistemas productivos locales  4. Capacitación de excelencia de los docentes involucrados  5. Calidad de las relaciones entre los socios del Proyecto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 Antonietta Ciclista</dc:creator>
  <cp:lastModifiedBy>Ismael Crôtte</cp:lastModifiedBy>
  <cp:revision>226</cp:revision>
  <dcterms:created xsi:type="dcterms:W3CDTF">2015-03-04T09:20:01Z</dcterms:created>
  <dcterms:modified xsi:type="dcterms:W3CDTF">2019-03-06T23:11:33Z</dcterms:modified>
</cp:coreProperties>
</file>