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handoutMasterIdLst>
    <p:handoutMasterId r:id="rId22"/>
  </p:handoutMasterIdLst>
  <p:sldIdLst>
    <p:sldId id="257" r:id="rId5"/>
    <p:sldId id="259" r:id="rId6"/>
    <p:sldId id="260" r:id="rId7"/>
    <p:sldId id="261" r:id="rId8"/>
    <p:sldId id="262" r:id="rId9"/>
    <p:sldId id="267" r:id="rId10"/>
    <p:sldId id="268" r:id="rId11"/>
    <p:sldId id="269" r:id="rId12"/>
    <p:sldId id="276" r:id="rId13"/>
    <p:sldId id="270" r:id="rId14"/>
    <p:sldId id="271" r:id="rId15"/>
    <p:sldId id="263" r:id="rId16"/>
    <p:sldId id="277" r:id="rId17"/>
    <p:sldId id="278" r:id="rId18"/>
    <p:sldId id="279" r:id="rId19"/>
    <p:sldId id="265" r:id="rId20"/>
    <p:sldId id="264" r:id="rId2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D900"/>
    <a:srgbClr val="0E8132"/>
    <a:srgbClr val="093C9C"/>
    <a:srgbClr val="CE1D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8531" autoAdjust="0"/>
    <p:restoredTop sz="99525" autoAdjust="0"/>
  </p:normalViewPr>
  <p:slideViewPr>
    <p:cSldViewPr>
      <p:cViewPr varScale="1">
        <p:scale>
          <a:sx n="115" d="100"/>
          <a:sy n="115" d="100"/>
        </p:scale>
        <p:origin x="2208" y="114"/>
      </p:cViewPr>
      <p:guideLst>
        <p:guide orient="horz" pos="2160"/>
        <p:guide pos="2880"/>
      </p:guideLst>
    </p:cSldViewPr>
  </p:slideViewPr>
  <p:notesTextViewPr>
    <p:cViewPr>
      <p:scale>
        <a:sx n="100" d="100"/>
        <a:sy n="100" d="100"/>
      </p:scale>
      <p:origin x="0" y="0"/>
    </p:cViewPr>
  </p:notesTextViewPr>
  <p:notesViewPr>
    <p:cSldViewPr>
      <p:cViewPr varScale="1">
        <p:scale>
          <a:sx n="60" d="100"/>
          <a:sy n="60" d="100"/>
        </p:scale>
        <p:origin x="-2490"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9917322-08F1-4B7B-93CD-6254FBE5B2AD}" type="datetimeFigureOut">
              <a:rPr lang="es-ES" smtClean="0"/>
              <a:pPr/>
              <a:t>06/03/2019</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799C683-7A81-41DA-A835-843D4A97A586}" type="slidenum">
              <a:rPr lang="es-ES" smtClean="0"/>
              <a:pPr/>
              <a:t>‹Nº›</a:t>
            </a:fld>
            <a:endParaRPr lang="es-ES"/>
          </a:p>
        </p:txBody>
      </p:sp>
    </p:spTree>
    <p:extLst>
      <p:ext uri="{BB962C8B-B14F-4D97-AF65-F5344CB8AC3E}">
        <p14:creationId xmlns:p14="http://schemas.microsoft.com/office/powerpoint/2010/main" val="1542412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6" name="5 Rectángulo"/>
          <p:cNvSpPr/>
          <p:nvPr userDrawn="1"/>
        </p:nvSpPr>
        <p:spPr>
          <a:xfrm>
            <a:off x="0" y="3212976"/>
            <a:ext cx="9144000" cy="3645024"/>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ES" dirty="0"/>
          </a:p>
        </p:txBody>
      </p:sp>
      <p:pic>
        <p:nvPicPr>
          <p:cNvPr id="9" name="Picture 2" descr="C:\Documents and Settings\alumno\Escritorio\powepoint inchipe\logo_INCHIPE.png"/>
          <p:cNvPicPr>
            <a:picLocks noChangeAspect="1" noChangeArrowheads="1"/>
          </p:cNvPicPr>
          <p:nvPr userDrawn="1"/>
        </p:nvPicPr>
        <p:blipFill>
          <a:blip r:embed="rId2" cstate="print"/>
          <a:srcRect/>
          <a:stretch>
            <a:fillRect/>
          </a:stretch>
        </p:blipFill>
        <p:spPr bwMode="auto">
          <a:xfrm>
            <a:off x="853891" y="360805"/>
            <a:ext cx="7195505" cy="1713215"/>
          </a:xfrm>
          <a:prstGeom prst="rect">
            <a:avLst/>
          </a:prstGeom>
          <a:noFill/>
        </p:spPr>
      </p:pic>
      <p:sp>
        <p:nvSpPr>
          <p:cNvPr id="21" name="20 Rectángulo"/>
          <p:cNvSpPr/>
          <p:nvPr userDrawn="1"/>
        </p:nvSpPr>
        <p:spPr>
          <a:xfrm>
            <a:off x="0" y="2420888"/>
            <a:ext cx="9144000" cy="792088"/>
          </a:xfrm>
          <a:prstGeom prst="rect">
            <a:avLst/>
          </a:prstGeom>
          <a:solidFill>
            <a:srgbClr val="0E8132"/>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pic>
        <p:nvPicPr>
          <p:cNvPr id="1028" name="Picture 4" descr="C:\Documents and Settings\alumno\Escritorio\powepoint inchipe\logo_UE.jpg"/>
          <p:cNvPicPr>
            <a:picLocks noChangeAspect="1" noChangeArrowheads="1"/>
          </p:cNvPicPr>
          <p:nvPr userDrawn="1"/>
        </p:nvPicPr>
        <p:blipFill>
          <a:blip r:embed="rId3" cstate="print"/>
          <a:srcRect/>
          <a:stretch>
            <a:fillRect/>
          </a:stretch>
        </p:blipFill>
        <p:spPr bwMode="auto">
          <a:xfrm>
            <a:off x="5221274" y="5184575"/>
            <a:ext cx="3938173" cy="1124745"/>
          </a:xfrm>
          <a:prstGeom prst="rect">
            <a:avLst/>
          </a:prstGeom>
          <a:noFill/>
        </p:spPr>
      </p:pic>
      <p:sp>
        <p:nvSpPr>
          <p:cNvPr id="15" name="14 Triángulo isósceles"/>
          <p:cNvSpPr/>
          <p:nvPr userDrawn="1"/>
        </p:nvSpPr>
        <p:spPr>
          <a:xfrm rot="10800000">
            <a:off x="2987824" y="3212976"/>
            <a:ext cx="6119664" cy="1584176"/>
          </a:xfrm>
          <a:prstGeom prst="triangle">
            <a:avLst>
              <a:gd name="adj" fmla="val 4278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15 Triángulo rectángulo"/>
          <p:cNvSpPr/>
          <p:nvPr userDrawn="1"/>
        </p:nvSpPr>
        <p:spPr>
          <a:xfrm>
            <a:off x="-15608" y="1631152"/>
            <a:ext cx="1691679" cy="789736"/>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1 Título"/>
          <p:cNvSpPr>
            <a:spLocks noGrp="1"/>
          </p:cNvSpPr>
          <p:nvPr>
            <p:ph type="title"/>
          </p:nvPr>
        </p:nvSpPr>
        <p:spPr>
          <a:xfrm>
            <a:off x="1187624" y="3455293"/>
            <a:ext cx="7174118" cy="849302"/>
          </a:xfrm>
          <a:prstGeom prst="rect">
            <a:avLst/>
          </a:prstGeom>
        </p:spPr>
        <p:txBody>
          <a:bodyPr/>
          <a:lstStyle>
            <a:lvl1pPr>
              <a:defRPr sz="4000"/>
            </a:lvl1pPr>
          </a:lstStyle>
          <a:p>
            <a:endParaRPr lang="es-ES" dirty="0"/>
          </a:p>
        </p:txBody>
      </p:sp>
      <p:sp>
        <p:nvSpPr>
          <p:cNvPr id="12" name="1 Título"/>
          <p:cNvSpPr txBox="1">
            <a:spLocks/>
          </p:cNvSpPr>
          <p:nvPr userDrawn="1"/>
        </p:nvSpPr>
        <p:spPr>
          <a:xfrm>
            <a:off x="3342441" y="4048465"/>
            <a:ext cx="5410430" cy="84930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ES" dirty="0"/>
          </a:p>
        </p:txBody>
      </p:sp>
      <p:sp>
        <p:nvSpPr>
          <p:cNvPr id="2" name="Rectángulo 1"/>
          <p:cNvSpPr/>
          <p:nvPr userDrawn="1"/>
        </p:nvSpPr>
        <p:spPr>
          <a:xfrm>
            <a:off x="5436096" y="6295628"/>
            <a:ext cx="3600400" cy="307777"/>
          </a:xfrm>
          <a:prstGeom prst="rect">
            <a:avLst/>
          </a:prstGeom>
        </p:spPr>
        <p:txBody>
          <a:bodyPr wrap="square">
            <a:spAutoFit/>
          </a:bodyPr>
          <a:lstStyle/>
          <a:p>
            <a:pPr algn="just"/>
            <a:r>
              <a:rPr lang="es-ES" sz="700" dirty="0">
                <a:latin typeface="Browallia New" panose="020B0604020202020204" pitchFamily="34" charset="-34"/>
                <a:cs typeface="Browallia New" panose="020B0604020202020204" pitchFamily="34" charset="-34"/>
              </a:rPr>
              <a:t>El presente proyecto ha sido financiado con el apoyo de la Comisión Europea. Esta publicación (comunicación) es responsabilidad exclusiva de su autor. La Comisión no es responsable del uso que pueda hacerse de la información aquí difundida.</a:t>
            </a:r>
            <a:endParaRPr lang="es-ES" sz="700" kern="1200" dirty="0">
              <a:solidFill>
                <a:schemeClr val="tx1"/>
              </a:solidFill>
              <a:latin typeface="Browallia New" panose="020B0604020202020204" pitchFamily="34" charset="-34"/>
              <a:ea typeface="+mn-ea"/>
              <a:cs typeface="Browallia New" panose="020B0604020202020204" pitchFamily="34" charset="-34"/>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0597D693-CB75-48DA-BC62-FA75CE9F0B06}" type="datetimeFigureOut">
              <a:rPr lang="es-ES" smtClean="0"/>
              <a:pPr/>
              <a:t>06/03/2019</a:t>
            </a:fld>
            <a:endParaRPr lang="es-ES"/>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8C7A29AD-5890-4848-97A6-E6C368326406}"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0597D693-CB75-48DA-BC62-FA75CE9F0B06}" type="datetimeFigureOut">
              <a:rPr lang="es-ES" smtClean="0"/>
              <a:pPr/>
              <a:t>06/03/2019</a:t>
            </a:fld>
            <a:endParaRPr lang="es-ES"/>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8C7A29AD-5890-4848-97A6-E6C368326406}"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11" name="10 Elipse"/>
          <p:cNvSpPr/>
          <p:nvPr userDrawn="1"/>
        </p:nvSpPr>
        <p:spPr>
          <a:xfrm>
            <a:off x="2915816" y="6309320"/>
            <a:ext cx="288032" cy="288032"/>
          </a:xfrm>
          <a:prstGeom prst="ellipse">
            <a:avLst/>
          </a:prstGeom>
          <a:solidFill>
            <a:srgbClr val="0E8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ln>
                <a:noFill/>
              </a:ln>
            </a:endParaRPr>
          </a:p>
        </p:txBody>
      </p:sp>
      <p:sp>
        <p:nvSpPr>
          <p:cNvPr id="12" name="11 Elipse"/>
          <p:cNvSpPr/>
          <p:nvPr userDrawn="1"/>
        </p:nvSpPr>
        <p:spPr>
          <a:xfrm>
            <a:off x="3635896" y="6309320"/>
            <a:ext cx="288032" cy="288032"/>
          </a:xfrm>
          <a:prstGeom prst="ellipse">
            <a:avLst/>
          </a:prstGeom>
          <a:solidFill>
            <a:srgbClr val="CE1D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12 Elipse"/>
          <p:cNvSpPr/>
          <p:nvPr userDrawn="1"/>
        </p:nvSpPr>
        <p:spPr>
          <a:xfrm>
            <a:off x="4355976" y="6309320"/>
            <a:ext cx="288032" cy="288032"/>
          </a:xfrm>
          <a:prstGeom prst="ellipse">
            <a:avLst/>
          </a:prstGeom>
          <a:solidFill>
            <a:srgbClr val="093C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Elipse"/>
          <p:cNvSpPr/>
          <p:nvPr userDrawn="1"/>
        </p:nvSpPr>
        <p:spPr>
          <a:xfrm>
            <a:off x="5076056" y="6309320"/>
            <a:ext cx="288032" cy="288032"/>
          </a:xfrm>
          <a:prstGeom prst="ellipse">
            <a:avLst/>
          </a:prstGeom>
          <a:solidFill>
            <a:srgbClr val="0E8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14 Elipse"/>
          <p:cNvSpPr/>
          <p:nvPr userDrawn="1"/>
        </p:nvSpPr>
        <p:spPr>
          <a:xfrm>
            <a:off x="5796136" y="6309320"/>
            <a:ext cx="288032" cy="288032"/>
          </a:xfrm>
          <a:prstGeom prst="ellipse">
            <a:avLst/>
          </a:prstGeom>
          <a:solidFill>
            <a:srgbClr val="CE1D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15 Rectángulo"/>
          <p:cNvSpPr/>
          <p:nvPr userDrawn="1"/>
        </p:nvSpPr>
        <p:spPr>
          <a:xfrm>
            <a:off x="0" y="0"/>
            <a:ext cx="9144000" cy="1224136"/>
          </a:xfrm>
          <a:prstGeom prst="rect">
            <a:avLst/>
          </a:prstGeom>
          <a:solidFill>
            <a:schemeClr val="accent1">
              <a:lumMod val="60000"/>
              <a:lumOff val="4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pic>
        <p:nvPicPr>
          <p:cNvPr id="17" name="Picture 2" descr="C:\Documents and Settings\alumno\Escritorio\powepoint inchipe\logo_INCHIPE.png"/>
          <p:cNvPicPr>
            <a:picLocks noChangeAspect="1" noChangeArrowheads="1"/>
          </p:cNvPicPr>
          <p:nvPr userDrawn="1"/>
        </p:nvPicPr>
        <p:blipFill>
          <a:blip r:embed="rId2" cstate="print"/>
          <a:srcRect/>
          <a:stretch>
            <a:fillRect/>
          </a:stretch>
        </p:blipFill>
        <p:spPr bwMode="auto">
          <a:xfrm>
            <a:off x="5148064" y="116632"/>
            <a:ext cx="3888432" cy="925817"/>
          </a:xfrm>
          <a:prstGeom prst="rect">
            <a:avLst/>
          </a:prstGeom>
          <a:noFill/>
        </p:spPr>
      </p:pic>
      <p:sp>
        <p:nvSpPr>
          <p:cNvPr id="18" name="17 Rectángulo"/>
          <p:cNvSpPr/>
          <p:nvPr userDrawn="1"/>
        </p:nvSpPr>
        <p:spPr>
          <a:xfrm>
            <a:off x="0" y="1196752"/>
            <a:ext cx="9144000" cy="144016"/>
          </a:xfrm>
          <a:prstGeom prst="rect">
            <a:avLst/>
          </a:prstGeom>
          <a:solidFill>
            <a:srgbClr val="0E8132"/>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
        <p:nvSpPr>
          <p:cNvPr id="24" name="2 Marcador de texto"/>
          <p:cNvSpPr>
            <a:spLocks noGrp="1"/>
          </p:cNvSpPr>
          <p:nvPr>
            <p:ph type="body" idx="1"/>
          </p:nvPr>
        </p:nvSpPr>
        <p:spPr>
          <a:xfrm>
            <a:off x="395536" y="1504472"/>
            <a:ext cx="7772400" cy="4156776"/>
          </a:xfrm>
          <a:prstGeom prst="rect">
            <a:avLst/>
          </a:prstGeom>
        </p:spPr>
        <p:txBody>
          <a:bodyPr anchor="t"/>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dirty="0"/>
              <a:t>Haga clic para modificar el estilo de texto del patrón</a:t>
            </a:r>
          </a:p>
        </p:txBody>
      </p:sp>
      <p:sp>
        <p:nvSpPr>
          <p:cNvPr id="25" name="1 Título"/>
          <p:cNvSpPr>
            <a:spLocks noGrp="1"/>
          </p:cNvSpPr>
          <p:nvPr>
            <p:ph type="title"/>
          </p:nvPr>
        </p:nvSpPr>
        <p:spPr>
          <a:xfrm>
            <a:off x="200708" y="19581"/>
            <a:ext cx="5091372" cy="1321188"/>
          </a:xfrm>
          <a:prstGeom prst="rect">
            <a:avLst/>
          </a:prstGeom>
        </p:spPr>
        <p:txBody>
          <a:bodyPr anchor="t"/>
          <a:lstStyle>
            <a:lvl1pPr algn="l">
              <a:defRPr sz="3200" b="1" cap="all"/>
            </a:lvl1pPr>
          </a:lstStyle>
          <a:p>
            <a:r>
              <a:rPr lang="es-ES" dirty="0"/>
              <a:t>Haga clic para modificar el estilo de título del patrón</a:t>
            </a:r>
          </a:p>
        </p:txBody>
      </p:sp>
      <p:sp>
        <p:nvSpPr>
          <p:cNvPr id="19" name="Rectángulo 18"/>
          <p:cNvSpPr/>
          <p:nvPr userDrawn="1"/>
        </p:nvSpPr>
        <p:spPr>
          <a:xfrm>
            <a:off x="6516215" y="6309320"/>
            <a:ext cx="2609436" cy="415498"/>
          </a:xfrm>
          <a:prstGeom prst="rect">
            <a:avLst/>
          </a:prstGeom>
        </p:spPr>
        <p:txBody>
          <a:bodyPr wrap="square">
            <a:spAutoFit/>
          </a:bodyPr>
          <a:lstStyle/>
          <a:p>
            <a:pPr algn="just"/>
            <a:r>
              <a:rPr lang="es-ES" sz="700" dirty="0">
                <a:latin typeface="Browallia New" panose="020B0604020202020204" pitchFamily="34" charset="-34"/>
                <a:cs typeface="Browallia New" panose="020B0604020202020204" pitchFamily="34" charset="-34"/>
              </a:rPr>
              <a:t>El presente proyecto ha sido financiado con el apoyo de la Comisión Europea. Esta publicación (comunicación) es responsabilidad exclusiva de su autor. La Comisión no es responsable del uso que pueda hacerse de la información aquí difundida</a:t>
            </a:r>
            <a:endParaRPr lang="es-ES" sz="700" kern="1200" dirty="0">
              <a:solidFill>
                <a:schemeClr val="tx1"/>
              </a:solidFill>
              <a:latin typeface="Browallia New" panose="020B0604020202020204" pitchFamily="34" charset="-34"/>
              <a:ea typeface="+mn-ea"/>
              <a:cs typeface="Browallia New" panose="020B0604020202020204" pitchFamily="34" charset="-34"/>
            </a:endParaRPr>
          </a:p>
        </p:txBody>
      </p:sp>
      <p:pic>
        <p:nvPicPr>
          <p:cNvPr id="20" name="Picture 4" descr="C:\Documents and Settings\alumno\Escritorio\powepoint inchipe\logo_UE.jpg"/>
          <p:cNvPicPr>
            <a:picLocks noChangeAspect="1" noChangeArrowheads="1"/>
          </p:cNvPicPr>
          <p:nvPr userDrawn="1"/>
        </p:nvPicPr>
        <p:blipFill rotWithShape="1">
          <a:blip r:embed="rId3" cstate="print"/>
          <a:srcRect t="16317" b="1"/>
          <a:stretch/>
        </p:blipFill>
        <p:spPr bwMode="auto">
          <a:xfrm>
            <a:off x="6541386" y="5733256"/>
            <a:ext cx="2410309" cy="576064"/>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0597D693-CB75-48DA-BC62-FA75CE9F0B06}" type="datetimeFigureOut">
              <a:rPr lang="es-ES" smtClean="0"/>
              <a:pPr/>
              <a:t>06/03/2019</a:t>
            </a:fld>
            <a:endParaRPr lang="es-ES"/>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8C7A29AD-5890-4848-97A6-E6C368326406}"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0597D693-CB75-48DA-BC62-FA75CE9F0B06}" type="datetimeFigureOut">
              <a:rPr lang="es-ES" smtClean="0"/>
              <a:pPr/>
              <a:t>06/03/2019</a:t>
            </a:fld>
            <a:endParaRPr lang="es-ES"/>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8C7A29AD-5890-4848-97A6-E6C368326406}"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a:xfrm>
            <a:off x="457200" y="6356350"/>
            <a:ext cx="2133600" cy="365125"/>
          </a:xfrm>
          <a:prstGeom prst="rect">
            <a:avLst/>
          </a:prstGeom>
        </p:spPr>
        <p:txBody>
          <a:bodyPr/>
          <a:lstStyle/>
          <a:p>
            <a:fld id="{0597D693-CB75-48DA-BC62-FA75CE9F0B06}" type="datetimeFigureOut">
              <a:rPr lang="es-ES" smtClean="0"/>
              <a:pPr/>
              <a:t>06/03/2019</a:t>
            </a:fld>
            <a:endParaRPr lang="es-ES"/>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ES" dirty="0"/>
          </a:p>
        </p:txBody>
      </p:sp>
      <p:sp>
        <p:nvSpPr>
          <p:cNvPr id="9" name="8 Marcador de número de diapositiva"/>
          <p:cNvSpPr>
            <a:spLocks noGrp="1"/>
          </p:cNvSpPr>
          <p:nvPr>
            <p:ph type="sldNum" sz="quarter" idx="12"/>
          </p:nvPr>
        </p:nvSpPr>
        <p:spPr>
          <a:xfrm>
            <a:off x="6553200" y="6356350"/>
            <a:ext cx="2133600" cy="365125"/>
          </a:xfrm>
          <a:prstGeom prst="rect">
            <a:avLst/>
          </a:prstGeom>
        </p:spPr>
        <p:txBody>
          <a:bodyPr/>
          <a:lstStyle/>
          <a:p>
            <a:fld id="{8C7A29AD-5890-4848-97A6-E6C368326406}"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p>
        </p:txBody>
      </p:sp>
      <p:sp>
        <p:nvSpPr>
          <p:cNvPr id="3" name="2 Marcador de fecha"/>
          <p:cNvSpPr>
            <a:spLocks noGrp="1"/>
          </p:cNvSpPr>
          <p:nvPr>
            <p:ph type="dt" sz="half" idx="10"/>
          </p:nvPr>
        </p:nvSpPr>
        <p:spPr>
          <a:xfrm>
            <a:off x="457200" y="6356350"/>
            <a:ext cx="2133600" cy="365125"/>
          </a:xfrm>
          <a:prstGeom prst="rect">
            <a:avLst/>
          </a:prstGeom>
        </p:spPr>
        <p:txBody>
          <a:bodyPr/>
          <a:lstStyle/>
          <a:p>
            <a:fld id="{0597D693-CB75-48DA-BC62-FA75CE9F0B06}" type="datetimeFigureOut">
              <a:rPr lang="es-ES" smtClean="0"/>
              <a:pPr/>
              <a:t>06/03/2019</a:t>
            </a:fld>
            <a:endParaRPr lang="es-ES"/>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5" name="4 Marcador de número de diapositiva"/>
          <p:cNvSpPr>
            <a:spLocks noGrp="1"/>
          </p:cNvSpPr>
          <p:nvPr>
            <p:ph type="sldNum" sz="quarter" idx="12"/>
          </p:nvPr>
        </p:nvSpPr>
        <p:spPr>
          <a:xfrm>
            <a:off x="6553200" y="6356350"/>
            <a:ext cx="2133600" cy="365125"/>
          </a:xfrm>
          <a:prstGeom prst="rect">
            <a:avLst/>
          </a:prstGeom>
        </p:spPr>
        <p:txBody>
          <a:bodyPr/>
          <a:lstStyle/>
          <a:p>
            <a:fld id="{8C7A29AD-5890-4848-97A6-E6C368326406}"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356350"/>
            <a:ext cx="2133600" cy="365125"/>
          </a:xfrm>
          <a:prstGeom prst="rect">
            <a:avLst/>
          </a:prstGeom>
        </p:spPr>
        <p:txBody>
          <a:bodyPr/>
          <a:lstStyle/>
          <a:p>
            <a:fld id="{0597D693-CB75-48DA-BC62-FA75CE9F0B06}" type="datetimeFigureOut">
              <a:rPr lang="es-ES" smtClean="0"/>
              <a:pPr/>
              <a:t>06/03/2019</a:t>
            </a:fld>
            <a:endParaRPr lang="es-ES"/>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4" name="3 Marcador de número de diapositiva"/>
          <p:cNvSpPr>
            <a:spLocks noGrp="1"/>
          </p:cNvSpPr>
          <p:nvPr>
            <p:ph type="sldNum" sz="quarter" idx="12"/>
          </p:nvPr>
        </p:nvSpPr>
        <p:spPr>
          <a:xfrm>
            <a:off x="6553200" y="6356350"/>
            <a:ext cx="2133600" cy="365125"/>
          </a:xfrm>
          <a:prstGeom prst="rect">
            <a:avLst/>
          </a:prstGeom>
        </p:spPr>
        <p:txBody>
          <a:bodyPr/>
          <a:lstStyle/>
          <a:p>
            <a:fld id="{8C7A29AD-5890-4848-97A6-E6C368326406}"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0597D693-CB75-48DA-BC62-FA75CE9F0B06}" type="datetimeFigureOut">
              <a:rPr lang="es-ES" smtClean="0"/>
              <a:pPr/>
              <a:t>06/03/2019</a:t>
            </a:fld>
            <a:endParaRPr lang="es-ES"/>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8C7A29AD-5890-4848-97A6-E6C368326406}"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0597D693-CB75-48DA-BC62-FA75CE9F0B06}" type="datetimeFigureOut">
              <a:rPr lang="es-ES" smtClean="0"/>
              <a:pPr/>
              <a:t>06/03/2019</a:t>
            </a:fld>
            <a:endParaRPr lang="es-ES"/>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p>
            <a:fld id="{8C7A29AD-5890-4848-97A6-E6C368326406}"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DD900">
            <a:alpha val="0"/>
          </a:srgb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lejandra.araya@uvm.cl" TargetMode="Externa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inchipe.us.e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mailto:alejandra.araya@uvm.c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gif"/><Relationship Id="rId4" Type="http://schemas.openxmlformats.org/officeDocument/2006/relationships/image" Target="../media/image7.png"/><Relationship Id="rId9" Type="http://schemas.openxmlformats.org/officeDocument/2006/relationships/image" Target="../media/image12.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nchipe.us.es/wp-content/uploads/2019/01/Recomendaciones_Nacionales.pdf" TargetMode="External"/><Relationship Id="rId2" Type="http://schemas.openxmlformats.org/officeDocument/2006/relationships/hyperlink" Target="http://inchipe.us.es/wp-content/uploads/2019/01/Manual%20de%20Buenas%20Practicas%20EAI.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43608" y="3429000"/>
            <a:ext cx="7488832" cy="849302"/>
          </a:xfrm>
        </p:spPr>
        <p:txBody>
          <a:bodyPr/>
          <a:lstStyle/>
          <a:p>
            <a:r>
              <a:rPr lang="es-ES_tradnl" sz="3200" b="1" dirty="0"/>
              <a:t>Programa para la Internacionalización en las Universidades de Chile y Perú </a:t>
            </a:r>
            <a:r>
              <a:rPr lang="es-ES_tradnl" sz="3200" dirty="0"/>
              <a:t/>
            </a:r>
            <a:br>
              <a:rPr lang="es-ES_tradnl" sz="3200" dirty="0"/>
            </a:br>
            <a:r>
              <a:rPr lang="es-ES_tradnl" sz="2400" dirty="0"/>
              <a:t>(INCHIPE - 561816-EPP-1-2015-1-ES-EPPKA2-CBHE-JP) </a:t>
            </a:r>
            <a:endParaRPr lang="es-ES" sz="3200" dirty="0"/>
          </a:p>
        </p:txBody>
      </p:sp>
      <p:pic>
        <p:nvPicPr>
          <p:cNvPr id="4" name="Imagen 3" descr="Logo blanc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2858" y="5589240"/>
            <a:ext cx="1054766" cy="1203612"/>
          </a:xfrm>
          <a:prstGeom prst="rect">
            <a:avLst/>
          </a:prstGeom>
          <a:noFill/>
          <a:ln>
            <a:noFill/>
          </a:ln>
        </p:spPr>
      </p:pic>
      <p:sp>
        <p:nvSpPr>
          <p:cNvPr id="3" name="CuadroTexto 2"/>
          <p:cNvSpPr txBox="1"/>
          <p:nvPr/>
        </p:nvSpPr>
        <p:spPr>
          <a:xfrm>
            <a:off x="107504" y="2406094"/>
            <a:ext cx="8928992" cy="861774"/>
          </a:xfrm>
          <a:prstGeom prst="rect">
            <a:avLst/>
          </a:prstGeom>
          <a:noFill/>
        </p:spPr>
        <p:txBody>
          <a:bodyPr wrap="square" rtlCol="0">
            <a:spAutoFit/>
          </a:bodyPr>
          <a:lstStyle/>
          <a:p>
            <a:pPr algn="ctr"/>
            <a:r>
              <a:rPr lang="es-CL" sz="1600" b="1" dirty="0" smtClean="0"/>
              <a:t>Presentación del Proyecto INCHIPE en la Conferencia Internacional Erasmus + RIESAL</a:t>
            </a:r>
            <a:r>
              <a:rPr lang="es-ES" sz="1600" b="1" dirty="0" smtClean="0"/>
              <a:t> </a:t>
            </a:r>
          </a:p>
          <a:p>
            <a:pPr algn="ctr"/>
            <a:r>
              <a:rPr lang="es-ES" sz="1600" b="1" dirty="0" smtClean="0"/>
              <a:t>“</a:t>
            </a:r>
            <a:r>
              <a:rPr lang="es-ES" sz="1600" b="1" dirty="0"/>
              <a:t>Capacidades y sinergias para la internacionalización en América Latina y el Caribe</a:t>
            </a:r>
            <a:r>
              <a:rPr lang="es-ES" sz="1600" b="1" dirty="0" smtClean="0"/>
              <a:t>.” </a:t>
            </a:r>
          </a:p>
          <a:p>
            <a:pPr algn="ctr"/>
            <a:r>
              <a:rPr lang="es-ES" sz="1600" b="1" dirty="0" smtClean="0"/>
              <a:t>Miércoles 13 de Febrero 2019</a:t>
            </a:r>
            <a:endParaRPr lang="es-ES" b="1" dirty="0">
              <a:solidFill>
                <a:schemeClr val="bg1"/>
              </a:solidFill>
            </a:endParaRPr>
          </a:p>
        </p:txBody>
      </p:sp>
      <p:sp>
        <p:nvSpPr>
          <p:cNvPr id="5" name="Rectángulo 4"/>
          <p:cNvSpPr/>
          <p:nvPr/>
        </p:nvSpPr>
        <p:spPr>
          <a:xfrm>
            <a:off x="1619672" y="4946193"/>
            <a:ext cx="3276364" cy="1846659"/>
          </a:xfrm>
          <a:prstGeom prst="rect">
            <a:avLst/>
          </a:prstGeom>
        </p:spPr>
        <p:txBody>
          <a:bodyPr wrap="square">
            <a:spAutoFit/>
          </a:bodyPr>
          <a:lstStyle/>
          <a:p>
            <a:pPr algn="ctr"/>
            <a:endParaRPr lang="es-ES_tradnl" sz="2400" dirty="0"/>
          </a:p>
          <a:p>
            <a:pPr algn="ctr"/>
            <a:r>
              <a:rPr lang="es-ES_tradnl" dirty="0"/>
              <a:t>Alejandra Araya Pérez</a:t>
            </a:r>
          </a:p>
          <a:p>
            <a:pPr algn="ctr"/>
            <a:r>
              <a:rPr lang="es-ES_tradnl" dirty="0"/>
              <a:t>Jefa de Programas Internacionales Universidad Viña del Mar</a:t>
            </a:r>
          </a:p>
          <a:p>
            <a:pPr algn="ctr"/>
            <a:r>
              <a:rPr lang="es-ES_tradnl" dirty="0">
                <a:hlinkClick r:id="rId3"/>
              </a:rPr>
              <a:t>alejandra.araya@uvm.cl</a:t>
            </a:r>
            <a:r>
              <a:rPr lang="es-ES_tradnl" dirty="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idx="1"/>
          </p:nvPr>
        </p:nvSpPr>
        <p:spPr/>
        <p:txBody>
          <a:bodyPr/>
          <a:lstStyle/>
          <a:p>
            <a:pPr algn="just"/>
            <a:endParaRPr lang="es-ES_tradnl" b="1" dirty="0" smtClean="0"/>
          </a:p>
          <a:p>
            <a:pPr algn="just"/>
            <a:r>
              <a:rPr lang="es-ES_tradnl" b="1" dirty="0" smtClean="0"/>
              <a:t>Objetivo</a:t>
            </a:r>
            <a:r>
              <a:rPr lang="es-ES_tradnl" dirty="0"/>
              <a:t>: mejora/</a:t>
            </a:r>
            <a:r>
              <a:rPr lang="es-ES_tradnl" dirty="0" err="1"/>
              <a:t>modernizaci</a:t>
            </a:r>
            <a:r>
              <a:rPr lang="es-ES" dirty="0" err="1"/>
              <a:t>ón</a:t>
            </a:r>
            <a:r>
              <a:rPr lang="es-ES" dirty="0"/>
              <a:t> de las infraestructuras de </a:t>
            </a:r>
            <a:r>
              <a:rPr lang="es-ES" dirty="0" err="1"/>
              <a:t>ORIs</a:t>
            </a:r>
            <a:r>
              <a:rPr lang="es-ES" dirty="0"/>
              <a:t>, incluyendo </a:t>
            </a:r>
            <a:r>
              <a:rPr lang="es-ES" dirty="0" smtClean="0"/>
              <a:t>equipamientos.</a:t>
            </a:r>
            <a:endParaRPr lang="es-ES" dirty="0"/>
          </a:p>
          <a:p>
            <a:pPr algn="just"/>
            <a:endParaRPr lang="es-ES_tradnl" dirty="0"/>
          </a:p>
          <a:p>
            <a:pPr algn="just"/>
            <a:r>
              <a:rPr lang="es-ES_tradnl" b="1" dirty="0" smtClean="0"/>
              <a:t>Actividades</a:t>
            </a:r>
            <a:r>
              <a:rPr lang="es-ES_tradnl" dirty="0"/>
              <a:t>: </a:t>
            </a:r>
          </a:p>
          <a:p>
            <a:pPr algn="just"/>
            <a:r>
              <a:rPr lang="es-ES_tradnl" dirty="0"/>
              <a:t>Actualización</a:t>
            </a:r>
            <a:r>
              <a:rPr lang="es-ES" dirty="0"/>
              <a:t> de las estructuras de </a:t>
            </a:r>
            <a:r>
              <a:rPr lang="es-ES" dirty="0" smtClean="0"/>
              <a:t>RRII</a:t>
            </a:r>
            <a:endParaRPr lang="es-ES" dirty="0"/>
          </a:p>
        </p:txBody>
      </p:sp>
      <p:sp>
        <p:nvSpPr>
          <p:cNvPr id="3" name="Título 2"/>
          <p:cNvSpPr>
            <a:spLocks noGrp="1"/>
          </p:cNvSpPr>
          <p:nvPr>
            <p:ph type="title"/>
          </p:nvPr>
        </p:nvSpPr>
        <p:spPr/>
        <p:txBody>
          <a:bodyPr/>
          <a:lstStyle/>
          <a:p>
            <a:r>
              <a:rPr lang="es-ES_tradnl" sz="2800" dirty="0"/>
              <a:t>WP4 - </a:t>
            </a:r>
            <a:r>
              <a:rPr lang="es-ES" sz="2800" dirty="0"/>
              <a:t>Medidas para la mejora de infraestructuras</a:t>
            </a:r>
            <a:r>
              <a:rPr lang="es-ES_tradnl" sz="2800" dirty="0">
                <a:latin typeface="Calibri" charset="0"/>
                <a:ea typeface="Calibri" charset="0"/>
                <a:cs typeface="Times New Roman" charset="0"/>
              </a:rPr>
              <a:t/>
            </a:r>
            <a:br>
              <a:rPr lang="es-ES_tradnl" sz="2800" dirty="0">
                <a:latin typeface="Calibri" charset="0"/>
                <a:ea typeface="Calibri" charset="0"/>
                <a:cs typeface="Times New Roman" charset="0"/>
              </a:rPr>
            </a:br>
            <a:endParaRPr lang="es-ES_tradnl" sz="2800" dirty="0"/>
          </a:p>
        </p:txBody>
      </p:sp>
    </p:spTree>
    <p:extLst>
      <p:ext uri="{BB962C8B-B14F-4D97-AF65-F5344CB8AC3E}">
        <p14:creationId xmlns:p14="http://schemas.microsoft.com/office/powerpoint/2010/main" val="10192395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idx="1"/>
          </p:nvPr>
        </p:nvSpPr>
        <p:spPr/>
        <p:txBody>
          <a:bodyPr/>
          <a:lstStyle/>
          <a:p>
            <a:r>
              <a:rPr lang="es-ES_tradnl" b="1" dirty="0" smtClean="0"/>
              <a:t>Objetivo</a:t>
            </a:r>
            <a:r>
              <a:rPr lang="es-ES_tradnl" dirty="0" smtClean="0"/>
              <a:t>: establecer una red como plataforma para el di</a:t>
            </a:r>
            <a:r>
              <a:rPr lang="es-ES" dirty="0" err="1" smtClean="0"/>
              <a:t>álogo</a:t>
            </a:r>
            <a:r>
              <a:rPr lang="es-ES" dirty="0" smtClean="0"/>
              <a:t> </a:t>
            </a:r>
            <a:r>
              <a:rPr lang="es-ES" dirty="0" err="1" smtClean="0"/>
              <a:t>multi</a:t>
            </a:r>
            <a:r>
              <a:rPr lang="es-ES" dirty="0" smtClean="0"/>
              <a:t>-regional e internacional sobre la internacionalización de IES proporcionando oportunidades de cooperación.</a:t>
            </a:r>
          </a:p>
          <a:p>
            <a:endParaRPr lang="es-ES_tradnl" dirty="0" smtClean="0"/>
          </a:p>
          <a:p>
            <a:r>
              <a:rPr lang="es-ES_tradnl" b="1" dirty="0" smtClean="0"/>
              <a:t>Actividades</a:t>
            </a:r>
            <a:r>
              <a:rPr lang="es-ES_tradnl" dirty="0" smtClean="0"/>
              <a:t>:</a:t>
            </a:r>
          </a:p>
          <a:p>
            <a:pPr marL="457200" indent="-457200">
              <a:buAutoNum type="arabicParenR"/>
            </a:pPr>
            <a:r>
              <a:rPr lang="es-ES_tradnl" dirty="0" smtClean="0"/>
              <a:t>Creación de la red INCHIPE</a:t>
            </a:r>
          </a:p>
          <a:p>
            <a:pPr marL="457200" indent="-457200">
              <a:buAutoNum type="arabicParenR"/>
            </a:pPr>
            <a:r>
              <a:rPr lang="es-ES_tradnl" dirty="0" smtClean="0"/>
              <a:t>Conferencias de la Red</a:t>
            </a:r>
            <a:endParaRPr lang="es-ES_tradnl" dirty="0"/>
          </a:p>
        </p:txBody>
      </p:sp>
      <p:sp>
        <p:nvSpPr>
          <p:cNvPr id="3" name="Título 2"/>
          <p:cNvSpPr>
            <a:spLocks noGrp="1"/>
          </p:cNvSpPr>
          <p:nvPr>
            <p:ph type="title"/>
          </p:nvPr>
        </p:nvSpPr>
        <p:spPr/>
        <p:txBody>
          <a:bodyPr/>
          <a:lstStyle/>
          <a:p>
            <a:r>
              <a:rPr lang="es-ES_tradnl" dirty="0"/>
              <a:t>Wp5 - </a:t>
            </a:r>
            <a:r>
              <a:rPr lang="es-ES" dirty="0"/>
              <a:t>Red </a:t>
            </a:r>
            <a:r>
              <a:rPr lang="es-ES" dirty="0" err="1"/>
              <a:t>multi</a:t>
            </a:r>
            <a:r>
              <a:rPr lang="es-ES" dirty="0"/>
              <a:t>-regional de internacionalización</a:t>
            </a:r>
            <a:r>
              <a:rPr lang="es-ES_tradnl" dirty="0">
                <a:latin typeface="Calibri" charset="0"/>
                <a:ea typeface="Calibri" charset="0"/>
                <a:cs typeface="Times New Roman" charset="0"/>
              </a:rPr>
              <a:t/>
            </a:r>
            <a:br>
              <a:rPr lang="es-ES_tradnl" dirty="0">
                <a:latin typeface="Calibri" charset="0"/>
                <a:ea typeface="Calibri" charset="0"/>
                <a:cs typeface="Times New Roman" charset="0"/>
              </a:rPr>
            </a:br>
            <a:endParaRPr lang="es-ES_tradnl" dirty="0"/>
          </a:p>
        </p:txBody>
      </p:sp>
    </p:spTree>
    <p:extLst>
      <p:ext uri="{BB962C8B-B14F-4D97-AF65-F5344CB8AC3E}">
        <p14:creationId xmlns:p14="http://schemas.microsoft.com/office/powerpoint/2010/main" val="15567371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idx="1"/>
          </p:nvPr>
        </p:nvSpPr>
        <p:spPr/>
        <p:txBody>
          <a:bodyPr/>
          <a:lstStyle/>
          <a:p>
            <a:pPr algn="just"/>
            <a:r>
              <a:rPr lang="es-ES" b="1" dirty="0"/>
              <a:t>Medidas formativas e infraestructurales </a:t>
            </a:r>
            <a:r>
              <a:rPr lang="es-ES" dirty="0"/>
              <a:t>estratégicas y de gestión en las instituciones implicadas</a:t>
            </a:r>
            <a:r>
              <a:rPr lang="es-ES" dirty="0" smtClean="0"/>
              <a:t>;</a:t>
            </a:r>
          </a:p>
          <a:p>
            <a:pPr marL="342900" indent="-342900" algn="just">
              <a:buFont typeface="Arial" panose="020B0604020202020204" pitchFamily="34" charset="0"/>
              <a:buChar char="•"/>
            </a:pPr>
            <a:r>
              <a:rPr lang="es-ES" b="1" dirty="0"/>
              <a:t>Planes Estratégicos de Internacionalización </a:t>
            </a:r>
            <a:r>
              <a:rPr lang="es-ES" dirty="0"/>
              <a:t>para las universidades de Chile y Perú</a:t>
            </a:r>
            <a:r>
              <a:rPr lang="es-ES" dirty="0" smtClean="0"/>
              <a:t>;</a:t>
            </a:r>
            <a:endParaRPr lang="es-ES" dirty="0"/>
          </a:p>
          <a:p>
            <a:pPr marL="342900" indent="-342900" algn="just">
              <a:buFont typeface="Arial" panose="020B0604020202020204" pitchFamily="34" charset="0"/>
              <a:buChar char="•"/>
            </a:pPr>
            <a:r>
              <a:rPr lang="es-ES" dirty="0"/>
              <a:t>Desarrollo de </a:t>
            </a:r>
            <a:r>
              <a:rPr lang="es-ES" b="1" dirty="0"/>
              <a:t>estudios comparativos y Recomendaciones Nacionales </a:t>
            </a:r>
            <a:r>
              <a:rPr lang="es-ES" dirty="0"/>
              <a:t>para impulsar una estrategia de internacionalización de la Enseñanza, Aprendizaje e Investigación;</a:t>
            </a:r>
          </a:p>
          <a:p>
            <a:pPr marL="342900" indent="-342900" algn="just">
              <a:buFont typeface="Arial" panose="020B0604020202020204" pitchFamily="34" charset="0"/>
              <a:buChar char="•"/>
            </a:pPr>
            <a:r>
              <a:rPr lang="es-ES" dirty="0"/>
              <a:t>Dos </a:t>
            </a:r>
            <a:r>
              <a:rPr lang="es-ES" b="1" dirty="0"/>
              <a:t>Manuales de Buenas Prácticas </a:t>
            </a:r>
            <a:r>
              <a:rPr lang="es-ES" dirty="0"/>
              <a:t>en universidades </a:t>
            </a:r>
            <a:r>
              <a:rPr lang="es-ES" b="1" dirty="0"/>
              <a:t>para la mejora de sus políticas y gestión de relaciones internacionales</a:t>
            </a:r>
            <a:r>
              <a:rPr lang="es-ES" dirty="0" smtClean="0"/>
              <a:t>; </a:t>
            </a:r>
            <a:endParaRPr lang="es-ES" dirty="0"/>
          </a:p>
          <a:p>
            <a:pPr marL="342900" indent="-342900" algn="just">
              <a:buFont typeface="Arial" panose="020B0604020202020204" pitchFamily="34" charset="0"/>
              <a:buChar char="•"/>
            </a:pPr>
            <a:r>
              <a:rPr lang="es-ES" dirty="0" smtClean="0"/>
              <a:t>Desarrollo </a:t>
            </a:r>
            <a:r>
              <a:rPr lang="es-ES" dirty="0"/>
              <a:t>de </a:t>
            </a:r>
            <a:r>
              <a:rPr lang="es-ES" b="1" dirty="0"/>
              <a:t>acciones de movilidad de estudiantes y profesores </a:t>
            </a:r>
            <a:r>
              <a:rPr lang="es-ES" dirty="0"/>
              <a:t>para testar los resultados.</a:t>
            </a:r>
            <a:endParaRPr lang="es-ES_tradnl" dirty="0"/>
          </a:p>
        </p:txBody>
      </p:sp>
      <p:sp>
        <p:nvSpPr>
          <p:cNvPr id="3" name="Título 2"/>
          <p:cNvSpPr>
            <a:spLocks noGrp="1"/>
          </p:cNvSpPr>
          <p:nvPr>
            <p:ph type="title"/>
          </p:nvPr>
        </p:nvSpPr>
        <p:spPr/>
        <p:txBody>
          <a:bodyPr anchor="ctr"/>
          <a:lstStyle/>
          <a:p>
            <a:r>
              <a:rPr lang="es-ES_tradnl" dirty="0" smtClean="0"/>
              <a:t>Resultados E </a:t>
            </a:r>
            <a:r>
              <a:rPr lang="es-ES_tradnl" dirty="0"/>
              <a:t>IMPACTO</a:t>
            </a:r>
          </a:p>
        </p:txBody>
      </p:sp>
    </p:spTree>
    <p:extLst>
      <p:ext uri="{BB962C8B-B14F-4D97-AF65-F5344CB8AC3E}">
        <p14:creationId xmlns:p14="http://schemas.microsoft.com/office/powerpoint/2010/main" val="13483514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idx="1"/>
          </p:nvPr>
        </p:nvSpPr>
        <p:spPr/>
        <p:txBody>
          <a:bodyPr/>
          <a:lstStyle/>
          <a:p>
            <a:r>
              <a:rPr lang="es-ES" dirty="0" smtClean="0"/>
              <a:t>Creación </a:t>
            </a:r>
            <a:r>
              <a:rPr lang="es-ES" dirty="0"/>
              <a:t>de la </a:t>
            </a:r>
            <a:r>
              <a:rPr lang="es-ES" b="1" dirty="0"/>
              <a:t>R</a:t>
            </a:r>
            <a:r>
              <a:rPr lang="es-ES" b="1" dirty="0" smtClean="0"/>
              <a:t>ed </a:t>
            </a:r>
            <a:r>
              <a:rPr lang="es-ES" b="1" dirty="0"/>
              <a:t>INCHIPE para la internacionalización</a:t>
            </a:r>
            <a:r>
              <a:rPr lang="es-ES" dirty="0" smtClean="0"/>
              <a:t>;</a:t>
            </a:r>
          </a:p>
          <a:p>
            <a:pPr marL="342900" indent="-342900">
              <a:buFont typeface="Arial" panose="020B0604020202020204" pitchFamily="34" charset="0"/>
              <a:buChar char="•"/>
            </a:pPr>
            <a:r>
              <a:rPr lang="es-CL" dirty="0" smtClean="0"/>
              <a:t>Plataforma de sustentación </a:t>
            </a:r>
            <a:r>
              <a:rPr lang="es-CL" dirty="0"/>
              <a:t>de la internacionalización de instituciones de educación </a:t>
            </a:r>
            <a:r>
              <a:rPr lang="es-CL" dirty="0" smtClean="0"/>
              <a:t>superior</a:t>
            </a:r>
          </a:p>
          <a:p>
            <a:pPr marL="342900" indent="-342900">
              <a:buFont typeface="Arial" panose="020B0604020202020204" pitchFamily="34" charset="0"/>
              <a:buChar char="•"/>
            </a:pPr>
            <a:r>
              <a:rPr lang="es-ES" dirty="0" smtClean="0"/>
              <a:t>Desarrollo de 3 Conferencias Internacionales</a:t>
            </a:r>
            <a:endParaRPr lang="es-ES" dirty="0"/>
          </a:p>
          <a:p>
            <a:pPr marL="342900" indent="-342900">
              <a:buFont typeface="Arial" charset="0"/>
              <a:buChar char="•"/>
            </a:pPr>
            <a:r>
              <a:rPr lang="es-ES_tradnl" dirty="0" smtClean="0"/>
              <a:t>Desarrollo </a:t>
            </a:r>
            <a:r>
              <a:rPr lang="es-ES_tradnl" dirty="0"/>
              <a:t>de 3 acuerdos de cooperación entre las universidades socias</a:t>
            </a:r>
            <a:r>
              <a:rPr lang="es-ES_tradnl" dirty="0" smtClean="0"/>
              <a:t>.</a:t>
            </a:r>
          </a:p>
          <a:p>
            <a:r>
              <a:rPr lang="es-ES_tradnl" b="1" dirty="0"/>
              <a:t>Actividades de Difusión </a:t>
            </a:r>
            <a:r>
              <a:rPr lang="es-ES_tradnl" b="1" dirty="0" smtClean="0"/>
              <a:t>del Proyecto y de la Red INCHIPE</a:t>
            </a:r>
          </a:p>
          <a:p>
            <a:pPr marL="342900" indent="-342900">
              <a:buFont typeface="Arial" charset="0"/>
              <a:buChar char="•"/>
            </a:pPr>
            <a:r>
              <a:rPr lang="es-ES_tradnl" dirty="0" smtClean="0"/>
              <a:t>3 </a:t>
            </a:r>
            <a:r>
              <a:rPr lang="es-ES_tradnl" dirty="0"/>
              <a:t>Mesas Redondas Nacionales Chile y </a:t>
            </a:r>
            <a:r>
              <a:rPr lang="es-ES_tradnl" dirty="0" smtClean="0"/>
              <a:t>Perú</a:t>
            </a:r>
            <a:endParaRPr lang="es-ES_tradnl" dirty="0"/>
          </a:p>
          <a:p>
            <a:pPr marL="342900" indent="-342900">
              <a:buFont typeface="Arial" charset="0"/>
              <a:buChar char="•"/>
            </a:pPr>
            <a:r>
              <a:rPr lang="es-ES_tradnl" dirty="0" smtClean="0"/>
              <a:t>3 Talleres </a:t>
            </a:r>
            <a:r>
              <a:rPr lang="es-ES_tradnl" dirty="0"/>
              <a:t>de información internos en cada Universidad de países latinoamericanos;</a:t>
            </a:r>
          </a:p>
          <a:p>
            <a:pPr marL="342900" indent="-342900">
              <a:buFont typeface="Arial" charset="0"/>
              <a:buChar char="•"/>
            </a:pPr>
            <a:r>
              <a:rPr lang="es-ES_tradnl" dirty="0"/>
              <a:t>Feria Educativa en Lima (PE).</a:t>
            </a:r>
          </a:p>
          <a:p>
            <a:pPr marL="342900" indent="-342900">
              <a:buFont typeface="Arial" charset="0"/>
              <a:buChar char="•"/>
            </a:pPr>
            <a:endParaRPr lang="es-ES_tradnl" dirty="0"/>
          </a:p>
          <a:p>
            <a:pPr marL="342900" indent="-342900">
              <a:buFont typeface="Arial" charset="0"/>
              <a:buChar char="•"/>
            </a:pPr>
            <a:endParaRPr lang="es-ES_tradnl" dirty="0"/>
          </a:p>
        </p:txBody>
      </p:sp>
      <p:sp>
        <p:nvSpPr>
          <p:cNvPr id="3" name="Título 2"/>
          <p:cNvSpPr>
            <a:spLocks noGrp="1"/>
          </p:cNvSpPr>
          <p:nvPr>
            <p:ph type="title"/>
          </p:nvPr>
        </p:nvSpPr>
        <p:spPr/>
        <p:txBody>
          <a:bodyPr anchor="ctr"/>
          <a:lstStyle/>
          <a:p>
            <a:r>
              <a:rPr lang="es-ES_tradnl" dirty="0" smtClean="0"/>
              <a:t>RESULTADOS E </a:t>
            </a:r>
            <a:r>
              <a:rPr lang="es-ES_tradnl" dirty="0"/>
              <a:t>IMPACTO</a:t>
            </a:r>
          </a:p>
        </p:txBody>
      </p:sp>
    </p:spTree>
    <p:extLst>
      <p:ext uri="{BB962C8B-B14F-4D97-AF65-F5344CB8AC3E}">
        <p14:creationId xmlns:p14="http://schemas.microsoft.com/office/powerpoint/2010/main" val="41451905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idx="1"/>
          </p:nvPr>
        </p:nvSpPr>
        <p:spPr/>
        <p:txBody>
          <a:bodyPr/>
          <a:lstStyle/>
          <a:p>
            <a:pPr marL="342900" indent="-342900">
              <a:buFont typeface="Arial" panose="020B0604020202020204" pitchFamily="34" charset="0"/>
              <a:buChar char="•"/>
            </a:pPr>
            <a:r>
              <a:rPr lang="es-ES" b="1" dirty="0" smtClean="0"/>
              <a:t>Fortalecimiento del modelo de gestión institucional de la internacionalización </a:t>
            </a:r>
            <a:r>
              <a:rPr lang="es-ES" dirty="0" smtClean="0"/>
              <a:t>de las cuatro universidades latinoamericanas socias.</a:t>
            </a:r>
          </a:p>
          <a:p>
            <a:pPr marL="342900" indent="-342900">
              <a:buFont typeface="Arial" panose="020B0604020202020204" pitchFamily="34" charset="0"/>
              <a:buChar char="•"/>
            </a:pPr>
            <a:r>
              <a:rPr lang="es-ES" dirty="0" smtClean="0"/>
              <a:t>Fortalecimiento de las </a:t>
            </a:r>
            <a:r>
              <a:rPr lang="es-ES" b="1" dirty="0" smtClean="0"/>
              <a:t>capacidades estratégicas, de infraestructura </a:t>
            </a:r>
            <a:r>
              <a:rPr lang="es-ES" dirty="0" smtClean="0"/>
              <a:t>de las Oficinas de Relaciones Internacionales de las Universidades Participantes.</a:t>
            </a:r>
          </a:p>
          <a:p>
            <a:pPr marL="342900" indent="-342900">
              <a:buFont typeface="Arial" panose="020B0604020202020204" pitchFamily="34" charset="0"/>
              <a:buChar char="•"/>
            </a:pPr>
            <a:r>
              <a:rPr lang="es-ES" dirty="0" smtClean="0"/>
              <a:t>Aumento de la concientización sobre </a:t>
            </a:r>
            <a:r>
              <a:rPr lang="es-ES" b="1" dirty="0"/>
              <a:t>la importancia de los procesos de Internacionalización a nivel </a:t>
            </a:r>
            <a:r>
              <a:rPr lang="es-ES" b="1" dirty="0" smtClean="0"/>
              <a:t>institucional </a:t>
            </a:r>
            <a:r>
              <a:rPr lang="es-ES" dirty="0" smtClean="0"/>
              <a:t>a toda la comunidad universitaria. </a:t>
            </a:r>
          </a:p>
          <a:p>
            <a:pPr marL="342900" indent="-342900">
              <a:buFont typeface="Arial" panose="020B0604020202020204" pitchFamily="34" charset="0"/>
              <a:buChar char="•"/>
            </a:pPr>
            <a:r>
              <a:rPr lang="es-ES" dirty="0" smtClean="0"/>
              <a:t>Discusión y difusión de </a:t>
            </a:r>
            <a:r>
              <a:rPr lang="es-ES" b="1" dirty="0" smtClean="0"/>
              <a:t>buenas prácticas </a:t>
            </a:r>
            <a:r>
              <a:rPr lang="es-ES" dirty="0" smtClean="0"/>
              <a:t>en distintos ámbitos de internacionalización</a:t>
            </a:r>
            <a:endParaRPr lang="es-ES" dirty="0"/>
          </a:p>
        </p:txBody>
      </p:sp>
      <p:sp>
        <p:nvSpPr>
          <p:cNvPr id="3" name="Título 2"/>
          <p:cNvSpPr>
            <a:spLocks noGrp="1"/>
          </p:cNvSpPr>
          <p:nvPr>
            <p:ph type="title"/>
          </p:nvPr>
        </p:nvSpPr>
        <p:spPr>
          <a:xfrm>
            <a:off x="251520" y="404664"/>
            <a:ext cx="4659324" cy="889139"/>
          </a:xfrm>
        </p:spPr>
        <p:txBody>
          <a:bodyPr/>
          <a:lstStyle/>
          <a:p>
            <a:r>
              <a:rPr lang="es-ES" dirty="0" smtClean="0"/>
              <a:t>RESULTADOS E IMPACTO</a:t>
            </a:r>
            <a:endParaRPr lang="es-CL" dirty="0"/>
          </a:p>
        </p:txBody>
      </p:sp>
    </p:spTree>
    <p:extLst>
      <p:ext uri="{BB962C8B-B14F-4D97-AF65-F5344CB8AC3E}">
        <p14:creationId xmlns:p14="http://schemas.microsoft.com/office/powerpoint/2010/main" val="780005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idx="1"/>
          </p:nvPr>
        </p:nvSpPr>
        <p:spPr/>
        <p:txBody>
          <a:bodyPr/>
          <a:lstStyle/>
          <a:p>
            <a:pPr marL="342900" indent="-342900">
              <a:buFont typeface="Arial" panose="020B0604020202020204" pitchFamily="34" charset="0"/>
              <a:buChar char="•"/>
            </a:pPr>
            <a:r>
              <a:rPr lang="es-ES" dirty="0" smtClean="0"/>
              <a:t>Difusión y acciones para el </a:t>
            </a:r>
            <a:r>
              <a:rPr lang="es-ES" b="1" dirty="0" smtClean="0"/>
              <a:t>fortalecimiento de los procesos de Internacionalización </a:t>
            </a:r>
            <a:r>
              <a:rPr lang="es-ES" dirty="0" smtClean="0"/>
              <a:t>y de </a:t>
            </a:r>
            <a:r>
              <a:rPr lang="es-ES" dirty="0"/>
              <a:t>su posicionamiento como eje transversal </a:t>
            </a:r>
            <a:r>
              <a:rPr lang="es-CL" dirty="0"/>
              <a:t>que contribuya en hacer frente a las diferentes situaciones que la comunidad académica tendrá que afrontar fruto de la globalización, procesos migratorios y consecuente interculturalidad en el aula. </a:t>
            </a:r>
            <a:r>
              <a:rPr lang="es-ES" dirty="0" smtClean="0"/>
              <a:t> </a:t>
            </a:r>
          </a:p>
          <a:p>
            <a:endParaRPr lang="es-ES" dirty="0" smtClean="0"/>
          </a:p>
          <a:p>
            <a:pPr marL="342900" indent="-342900">
              <a:buFont typeface="Arial" panose="020B0604020202020204" pitchFamily="34" charset="0"/>
              <a:buChar char="•"/>
            </a:pPr>
            <a:r>
              <a:rPr lang="es-ES_tradnl" dirty="0" smtClean="0"/>
              <a:t>Generación </a:t>
            </a:r>
            <a:r>
              <a:rPr lang="es-ES_tradnl" dirty="0"/>
              <a:t>de aumento de </a:t>
            </a:r>
            <a:r>
              <a:rPr lang="es-ES_tradnl" b="1" dirty="0"/>
              <a:t>las potencialidades de la internacionalización en la Enseñanza, Aprendizaje e Investigación (EAI) a largo plazo</a:t>
            </a:r>
            <a:endParaRPr lang="es-ES" b="1" dirty="0"/>
          </a:p>
        </p:txBody>
      </p:sp>
      <p:sp>
        <p:nvSpPr>
          <p:cNvPr id="3" name="Título 2"/>
          <p:cNvSpPr>
            <a:spLocks noGrp="1"/>
          </p:cNvSpPr>
          <p:nvPr>
            <p:ph type="title"/>
          </p:nvPr>
        </p:nvSpPr>
        <p:spPr>
          <a:xfrm>
            <a:off x="251520" y="404664"/>
            <a:ext cx="5091372" cy="745123"/>
          </a:xfrm>
        </p:spPr>
        <p:txBody>
          <a:bodyPr/>
          <a:lstStyle/>
          <a:p>
            <a:r>
              <a:rPr lang="es-ES" dirty="0" smtClean="0"/>
              <a:t>Resultados e impacto</a:t>
            </a:r>
            <a:endParaRPr lang="es-CL" dirty="0"/>
          </a:p>
        </p:txBody>
      </p:sp>
    </p:spTree>
    <p:extLst>
      <p:ext uri="{BB962C8B-B14F-4D97-AF65-F5344CB8AC3E}">
        <p14:creationId xmlns:p14="http://schemas.microsoft.com/office/powerpoint/2010/main" val="2735554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idx="1"/>
          </p:nvPr>
        </p:nvSpPr>
        <p:spPr/>
        <p:txBody>
          <a:bodyPr/>
          <a:lstStyle/>
          <a:p>
            <a:pPr algn="ctr"/>
            <a:endParaRPr lang="es-ES" sz="3200" b="1" dirty="0"/>
          </a:p>
          <a:p>
            <a:pPr algn="ctr"/>
            <a:r>
              <a:rPr lang="es-ES" sz="3200" b="1" dirty="0"/>
              <a:t>Para más información sobre </a:t>
            </a:r>
            <a:r>
              <a:rPr lang="es-ES" sz="3200" b="1" dirty="0" smtClean="0"/>
              <a:t>INCHIPE</a:t>
            </a:r>
            <a:r>
              <a:rPr lang="es-ES" sz="3200" b="1" dirty="0"/>
              <a:t> </a:t>
            </a:r>
            <a:r>
              <a:rPr lang="es-ES" sz="3200" b="1" dirty="0" smtClean="0"/>
              <a:t>y descarga de manuales y publicaciones:</a:t>
            </a:r>
            <a:endParaRPr lang="es-ES" sz="3200" b="1" dirty="0"/>
          </a:p>
          <a:p>
            <a:pPr algn="ctr"/>
            <a:r>
              <a:rPr lang="es-ES_tradnl" sz="3200" dirty="0">
                <a:hlinkClick r:id="rId2"/>
              </a:rPr>
              <a:t>http://inchipe.us.es/</a:t>
            </a:r>
            <a:r>
              <a:rPr lang="es-ES_tradnl" sz="3200" dirty="0"/>
              <a:t> </a:t>
            </a:r>
          </a:p>
        </p:txBody>
      </p:sp>
    </p:spTree>
    <p:extLst>
      <p:ext uri="{BB962C8B-B14F-4D97-AF65-F5344CB8AC3E}">
        <p14:creationId xmlns:p14="http://schemas.microsoft.com/office/powerpoint/2010/main" val="17818490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idx="1"/>
          </p:nvPr>
        </p:nvSpPr>
        <p:spPr/>
        <p:txBody>
          <a:bodyPr/>
          <a:lstStyle/>
          <a:p>
            <a:pPr algn="ctr"/>
            <a:r>
              <a:rPr lang="es-ES" sz="4000" b="1" dirty="0" smtClean="0"/>
              <a:t>¡</a:t>
            </a:r>
            <a:r>
              <a:rPr lang="es-ES" sz="4000" b="1" dirty="0"/>
              <a:t>Gracias por su atención!</a:t>
            </a:r>
          </a:p>
          <a:p>
            <a:pPr algn="ctr"/>
            <a:endParaRPr lang="es-ES" sz="1000" b="1" dirty="0"/>
          </a:p>
          <a:p>
            <a:pPr algn="ctr"/>
            <a:endParaRPr lang="es-ES_tradnl" b="1" dirty="0" smtClean="0"/>
          </a:p>
          <a:p>
            <a:pPr algn="ctr"/>
            <a:endParaRPr lang="es-ES_tradnl" b="1" dirty="0"/>
          </a:p>
          <a:p>
            <a:pPr algn="ctr"/>
            <a:r>
              <a:rPr lang="es-ES_tradnl" b="1" dirty="0" smtClean="0"/>
              <a:t>Alejandra Araya Pérez</a:t>
            </a:r>
          </a:p>
          <a:p>
            <a:pPr algn="ctr"/>
            <a:r>
              <a:rPr lang="es-ES_tradnl" b="1" dirty="0" smtClean="0"/>
              <a:t>Jefa de Programas Internacionales Universidad Viña del Mar</a:t>
            </a:r>
          </a:p>
          <a:p>
            <a:pPr algn="ctr"/>
            <a:r>
              <a:rPr lang="es-ES_tradnl" b="1" dirty="0">
                <a:hlinkClick r:id="rId2"/>
              </a:rPr>
              <a:t>a</a:t>
            </a:r>
            <a:r>
              <a:rPr lang="es-ES_tradnl" b="1" dirty="0" smtClean="0">
                <a:hlinkClick r:id="rId2"/>
              </a:rPr>
              <a:t>lejandra.araya@uvm.cl</a:t>
            </a:r>
            <a:r>
              <a:rPr lang="es-ES_tradnl" b="1" dirty="0" smtClean="0"/>
              <a:t> </a:t>
            </a:r>
            <a:endParaRPr lang="es-ES_tradnl" b="1" dirty="0"/>
          </a:p>
        </p:txBody>
      </p:sp>
      <p:pic>
        <p:nvPicPr>
          <p:cNvPr id="4" name="Imagen 3" descr="Logo blanc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67944" y="5085184"/>
            <a:ext cx="685800" cy="756920"/>
          </a:xfrm>
          <a:prstGeom prst="rect">
            <a:avLst/>
          </a:prstGeom>
          <a:noFill/>
          <a:ln>
            <a:noFill/>
          </a:ln>
        </p:spPr>
      </p:pic>
    </p:spTree>
    <p:extLst>
      <p:ext uri="{BB962C8B-B14F-4D97-AF65-F5344CB8AC3E}">
        <p14:creationId xmlns:p14="http://schemas.microsoft.com/office/powerpoint/2010/main" val="10410692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idx="1"/>
          </p:nvPr>
        </p:nvSpPr>
        <p:spPr>
          <a:xfrm>
            <a:off x="200708" y="1628800"/>
            <a:ext cx="8640960" cy="4392487"/>
          </a:xfrm>
        </p:spPr>
        <p:txBody>
          <a:bodyPr/>
          <a:lstStyle/>
          <a:p>
            <a:pPr algn="just">
              <a:spcAft>
                <a:spcPts val="1200"/>
              </a:spcAft>
            </a:pPr>
            <a:r>
              <a:rPr lang="es-ES_tradnl" b="1" dirty="0"/>
              <a:t>INCHIPE</a:t>
            </a:r>
            <a:r>
              <a:rPr lang="es-ES_tradnl" dirty="0"/>
              <a:t> </a:t>
            </a:r>
            <a:r>
              <a:rPr lang="es-ES_tradnl" dirty="0" smtClean="0"/>
              <a:t>– </a:t>
            </a:r>
            <a:r>
              <a:rPr lang="es-ES_tradnl" b="1" dirty="0" smtClean="0"/>
              <a:t>Programa para la internacionalización de las universidades de Chile y Perú - </a:t>
            </a:r>
            <a:r>
              <a:rPr lang="es-ES_tradnl" dirty="0" smtClean="0"/>
              <a:t>aborda </a:t>
            </a:r>
            <a:r>
              <a:rPr lang="es-ES_tradnl" dirty="0"/>
              <a:t>las necesidades de Chile y Perú para la internacionalización de sus Instituciones de Educación Superior (IES), trabajando para el fortalecimiento de las capacidades estratégicas, de infraestructuras y humanas de 4 </a:t>
            </a:r>
            <a:r>
              <a:rPr lang="es-ES_tradnl" dirty="0" smtClean="0"/>
              <a:t>universidades latinoamericanas socias </a:t>
            </a:r>
            <a:r>
              <a:rPr lang="es-ES_tradnl" dirty="0"/>
              <a:t>como modelo de gestión institucional de la internacionalización.</a:t>
            </a:r>
          </a:p>
          <a:p>
            <a:pPr algn="just">
              <a:spcAft>
                <a:spcPts val="1200"/>
              </a:spcAft>
            </a:pPr>
            <a:r>
              <a:rPr lang="es-ES_tradnl" b="1" dirty="0"/>
              <a:t>OBJETIVO: </a:t>
            </a:r>
            <a:r>
              <a:rPr lang="es-ES_tradnl" dirty="0"/>
              <a:t>aumentar las capacidades de las IES socias </a:t>
            </a:r>
            <a:r>
              <a:rPr lang="es-ES_tradnl" dirty="0" smtClean="0"/>
              <a:t>latinoamericanas para </a:t>
            </a:r>
            <a:r>
              <a:rPr lang="es-ES_tradnl" dirty="0"/>
              <a:t>la cooperación internacional, así como para contribuir a la mejora del </a:t>
            </a:r>
            <a:r>
              <a:rPr lang="es-ES_tradnl" dirty="0" err="1"/>
              <a:t>networking</a:t>
            </a:r>
            <a:r>
              <a:rPr lang="es-ES_tradnl" dirty="0"/>
              <a:t> internacional, aumento y explotación de las potencialidades en la Enseñanza, Aprendizaje e Investigación.</a:t>
            </a:r>
          </a:p>
          <a:p>
            <a:pPr algn="just">
              <a:spcAft>
                <a:spcPts val="1200"/>
              </a:spcAft>
            </a:pPr>
            <a:r>
              <a:rPr lang="es-ES_tradnl" b="1" dirty="0"/>
              <a:t>DURACI</a:t>
            </a:r>
            <a:r>
              <a:rPr lang="es-ES" b="1" dirty="0"/>
              <a:t>ÓN: </a:t>
            </a:r>
            <a:r>
              <a:rPr lang="es-ES_tradnl" dirty="0"/>
              <a:t>3 </a:t>
            </a:r>
            <a:r>
              <a:rPr lang="es-ES_tradnl" dirty="0" smtClean="0"/>
              <a:t>años - Finalizó el 14 Octubre de 2018. </a:t>
            </a:r>
            <a:endParaRPr lang="es-ES_tradnl" dirty="0"/>
          </a:p>
        </p:txBody>
      </p:sp>
      <p:sp>
        <p:nvSpPr>
          <p:cNvPr id="3" name="Título 2"/>
          <p:cNvSpPr>
            <a:spLocks noGrp="1"/>
          </p:cNvSpPr>
          <p:nvPr>
            <p:ph type="title"/>
          </p:nvPr>
        </p:nvSpPr>
        <p:spPr/>
        <p:txBody>
          <a:bodyPr anchor="ctr"/>
          <a:lstStyle/>
          <a:p>
            <a:r>
              <a:rPr lang="es-ES" dirty="0" smtClean="0"/>
              <a:t>¿Qué </a:t>
            </a:r>
            <a:r>
              <a:rPr lang="es-ES" dirty="0"/>
              <a:t>e</a:t>
            </a:r>
            <a:r>
              <a:rPr lang="es-ES" dirty="0" smtClean="0"/>
              <a:t>s </a:t>
            </a:r>
            <a:r>
              <a:rPr lang="es-ES" dirty="0" err="1" smtClean="0"/>
              <a:t>inchipe</a:t>
            </a:r>
            <a:r>
              <a:rPr lang="es-ES" dirty="0" smtClean="0"/>
              <a:t>?</a:t>
            </a:r>
            <a:endParaRPr lang="es-ES" dirty="0"/>
          </a:p>
        </p:txBody>
      </p:sp>
    </p:spTree>
    <p:extLst>
      <p:ext uri="{BB962C8B-B14F-4D97-AF65-F5344CB8AC3E}">
        <p14:creationId xmlns:p14="http://schemas.microsoft.com/office/powerpoint/2010/main" val="1844050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nchor="ctr"/>
          <a:lstStyle/>
          <a:p>
            <a:r>
              <a:rPr lang="es-ES" dirty="0" smtClean="0"/>
              <a:t>¿Quiénes somos?</a:t>
            </a:r>
            <a:endParaRPr lang="es-ES" dirty="0"/>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3450" y="3639891"/>
            <a:ext cx="3361544" cy="1440952"/>
          </a:xfrm>
          <a:prstGeom prst="rect">
            <a:avLst/>
          </a:prstGeom>
        </p:spPr>
      </p:pic>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92079" y="2514600"/>
            <a:ext cx="3202548" cy="1537223"/>
          </a:xfrm>
          <a:prstGeom prst="rect">
            <a:avLst/>
          </a:prstGeom>
        </p:spPr>
      </p:pic>
      <p:pic>
        <p:nvPicPr>
          <p:cNvPr id="7" name="Imagen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08212" y="1624090"/>
            <a:ext cx="2770283" cy="1062149"/>
          </a:xfrm>
          <a:prstGeom prst="rect">
            <a:avLst/>
          </a:prstGeom>
        </p:spPr>
      </p:pic>
      <p:pic>
        <p:nvPicPr>
          <p:cNvPr id="8" name="Imagen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4348" y="2723675"/>
            <a:ext cx="2807119" cy="851966"/>
          </a:xfrm>
          <a:prstGeom prst="rect">
            <a:avLst/>
          </a:prstGeom>
        </p:spPr>
      </p:pic>
      <p:pic>
        <p:nvPicPr>
          <p:cNvPr id="9" name="Imagen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05172" y="1461864"/>
            <a:ext cx="1052736" cy="1052736"/>
          </a:xfrm>
          <a:prstGeom prst="rect">
            <a:avLst/>
          </a:prstGeom>
        </p:spPr>
      </p:pic>
      <p:pic>
        <p:nvPicPr>
          <p:cNvPr id="10" name="Imagen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555361" y="4051823"/>
            <a:ext cx="1224306" cy="1341635"/>
          </a:xfrm>
          <a:prstGeom prst="rect">
            <a:avLst/>
          </a:prstGeom>
        </p:spPr>
      </p:pic>
      <p:pic>
        <p:nvPicPr>
          <p:cNvPr id="11" name="Imagen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22648" y="5145093"/>
            <a:ext cx="3022848" cy="920966"/>
          </a:xfrm>
          <a:prstGeom prst="rect">
            <a:avLst/>
          </a:prstGeom>
        </p:spPr>
      </p:pic>
      <p:pic>
        <p:nvPicPr>
          <p:cNvPr id="12" name="Imagen 11"/>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398111" y="4051823"/>
            <a:ext cx="1096516" cy="1345060"/>
          </a:xfrm>
          <a:prstGeom prst="rect">
            <a:avLst/>
          </a:prstGeom>
        </p:spPr>
      </p:pic>
    </p:spTree>
    <p:extLst>
      <p:ext uri="{BB962C8B-B14F-4D97-AF65-F5344CB8AC3E}">
        <p14:creationId xmlns:p14="http://schemas.microsoft.com/office/powerpoint/2010/main" val="21320372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idx="1"/>
          </p:nvPr>
        </p:nvSpPr>
        <p:spPr>
          <a:xfrm>
            <a:off x="220543" y="1484785"/>
            <a:ext cx="8424936" cy="4104456"/>
          </a:xfrm>
        </p:spPr>
        <p:txBody>
          <a:bodyPr/>
          <a:lstStyle/>
          <a:p>
            <a:pPr marL="457200" indent="-457200" algn="just">
              <a:spcAft>
                <a:spcPts val="1800"/>
              </a:spcAft>
              <a:buAutoNum type="arabicParenR"/>
            </a:pPr>
            <a:r>
              <a:rPr lang="es-ES_tradnl" u="sng" dirty="0" smtClean="0"/>
              <a:t>Responsables </a:t>
            </a:r>
            <a:r>
              <a:rPr lang="es-ES_tradnl" u="sng" dirty="0"/>
              <a:t>políticos de las Instituciones</a:t>
            </a:r>
            <a:r>
              <a:rPr lang="es-ES_tradnl" u="sng" dirty="0" smtClean="0"/>
              <a:t>, </a:t>
            </a:r>
            <a:r>
              <a:rPr lang="es-ES_tradnl" u="sng" dirty="0"/>
              <a:t>responsables técnicos y técnicos de las RRII de las IES socias no </a:t>
            </a:r>
            <a:r>
              <a:rPr lang="es-ES_tradnl" u="sng" dirty="0" smtClean="0"/>
              <a:t>europeas</a:t>
            </a:r>
            <a:r>
              <a:rPr lang="es-ES_tradnl" dirty="0" smtClean="0"/>
              <a:t>.</a:t>
            </a:r>
          </a:p>
          <a:p>
            <a:pPr marL="457200" indent="-457200" algn="just">
              <a:spcAft>
                <a:spcPts val="1800"/>
              </a:spcAft>
              <a:buAutoNum type="arabicParenR"/>
            </a:pPr>
            <a:r>
              <a:rPr lang="es-ES_tradnl" u="sng" dirty="0" smtClean="0"/>
              <a:t>Comunidad </a:t>
            </a:r>
            <a:r>
              <a:rPr lang="es-ES_tradnl" u="sng" dirty="0"/>
              <a:t>académica y de estudiantes de las instituciones </a:t>
            </a:r>
            <a:r>
              <a:rPr lang="es-ES_tradnl" u="sng" dirty="0" smtClean="0"/>
              <a:t>participantes.</a:t>
            </a:r>
            <a:endParaRPr lang="es-ES_tradnl" dirty="0"/>
          </a:p>
          <a:p>
            <a:pPr algn="just">
              <a:spcAft>
                <a:spcPts val="1800"/>
              </a:spcAft>
            </a:pPr>
            <a:r>
              <a:rPr lang="es-ES_tradnl" dirty="0"/>
              <a:t>3) </a:t>
            </a:r>
            <a:r>
              <a:rPr lang="es-ES_tradnl" u="sng" dirty="0"/>
              <a:t>Universidades de Chile y Perú no directamente incluidas en el </a:t>
            </a:r>
            <a:r>
              <a:rPr lang="es-ES_tradnl" u="sng" dirty="0" err="1"/>
              <a:t>partenariado</a:t>
            </a:r>
            <a:r>
              <a:rPr lang="es-ES_tradnl" u="sng" dirty="0"/>
              <a:t>, instituciones de investigación y otras terceras </a:t>
            </a:r>
            <a:r>
              <a:rPr lang="es-ES_tradnl" u="sng" dirty="0" smtClean="0"/>
              <a:t>partes.</a:t>
            </a:r>
            <a:endParaRPr lang="es-ES_tradnl" u="sng" dirty="0"/>
          </a:p>
        </p:txBody>
      </p:sp>
      <p:sp>
        <p:nvSpPr>
          <p:cNvPr id="3" name="Título 2"/>
          <p:cNvSpPr>
            <a:spLocks noGrp="1"/>
          </p:cNvSpPr>
          <p:nvPr>
            <p:ph type="title"/>
          </p:nvPr>
        </p:nvSpPr>
        <p:spPr/>
        <p:txBody>
          <a:bodyPr anchor="ctr"/>
          <a:lstStyle/>
          <a:p>
            <a:r>
              <a:rPr lang="es-ES_tradnl" sz="2400" dirty="0" smtClean="0"/>
              <a:t>¿cuáles son los grupos objetivo?</a:t>
            </a:r>
            <a:endParaRPr lang="es-ES_tradnl" sz="2400" dirty="0"/>
          </a:p>
        </p:txBody>
      </p:sp>
    </p:spTree>
    <p:extLst>
      <p:ext uri="{BB962C8B-B14F-4D97-AF65-F5344CB8AC3E}">
        <p14:creationId xmlns:p14="http://schemas.microsoft.com/office/powerpoint/2010/main" val="8452084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546405615"/>
              </p:ext>
            </p:extLst>
          </p:nvPr>
        </p:nvGraphicFramePr>
        <p:xfrm>
          <a:off x="1259632" y="1412776"/>
          <a:ext cx="6984776" cy="4270633"/>
        </p:xfrm>
        <a:graphic>
          <a:graphicData uri="http://schemas.openxmlformats.org/drawingml/2006/table">
            <a:tbl>
              <a:tblPr firstRow="1" firstCol="1" bandRow="1">
                <a:tableStyleId>{5C22544A-7EE6-4342-B048-85BDC9FD1C3A}</a:tableStyleId>
              </a:tblPr>
              <a:tblGrid>
                <a:gridCol w="1013037">
                  <a:extLst>
                    <a:ext uri="{9D8B030D-6E8A-4147-A177-3AD203B41FA5}">
                      <a16:colId xmlns:a16="http://schemas.microsoft.com/office/drawing/2014/main" val="20000"/>
                    </a:ext>
                  </a:extLst>
                </a:gridCol>
                <a:gridCol w="1363227">
                  <a:extLst>
                    <a:ext uri="{9D8B030D-6E8A-4147-A177-3AD203B41FA5}">
                      <a16:colId xmlns:a16="http://schemas.microsoft.com/office/drawing/2014/main" val="20001"/>
                    </a:ext>
                  </a:extLst>
                </a:gridCol>
                <a:gridCol w="4608512">
                  <a:extLst>
                    <a:ext uri="{9D8B030D-6E8A-4147-A177-3AD203B41FA5}">
                      <a16:colId xmlns:a16="http://schemas.microsoft.com/office/drawing/2014/main" val="20002"/>
                    </a:ext>
                  </a:extLst>
                </a:gridCol>
              </a:tblGrid>
              <a:tr h="415116">
                <a:tc>
                  <a:txBody>
                    <a:bodyPr/>
                    <a:lstStyle/>
                    <a:p>
                      <a:pPr algn="ctr">
                        <a:lnSpc>
                          <a:spcPct val="115000"/>
                        </a:lnSpc>
                        <a:spcAft>
                          <a:spcPts val="600"/>
                        </a:spcAft>
                      </a:pPr>
                      <a:r>
                        <a:rPr lang="es-ES" sz="1100" dirty="0">
                          <a:solidFill>
                            <a:schemeClr val="tx1"/>
                          </a:solidFill>
                          <a:effectLst/>
                        </a:rPr>
                        <a:t> </a:t>
                      </a:r>
                      <a:endParaRPr lang="es-ES_tradnl" sz="1100" dirty="0">
                        <a:solidFill>
                          <a:schemeClr val="tx1"/>
                        </a:solidFill>
                        <a:effectLst/>
                        <a:latin typeface="Calibri" charset="0"/>
                        <a:ea typeface="Calibri" charset="0"/>
                        <a:cs typeface="Times New Roman" charset="0"/>
                      </a:endParaRPr>
                    </a:p>
                  </a:txBody>
                  <a:tcPr marL="38587" marR="38587" marT="0" marB="0"/>
                </a:tc>
                <a:tc>
                  <a:txBody>
                    <a:bodyPr/>
                    <a:lstStyle/>
                    <a:p>
                      <a:pPr algn="ctr">
                        <a:lnSpc>
                          <a:spcPct val="115000"/>
                        </a:lnSpc>
                        <a:spcAft>
                          <a:spcPts val="600"/>
                        </a:spcAft>
                      </a:pPr>
                      <a:r>
                        <a:rPr lang="es-ES" sz="1400" dirty="0">
                          <a:solidFill>
                            <a:schemeClr val="tx1"/>
                          </a:solidFill>
                          <a:effectLst/>
                        </a:rPr>
                        <a:t>WP</a:t>
                      </a:r>
                      <a:endParaRPr lang="es-ES_tradnl" sz="1400" dirty="0">
                        <a:solidFill>
                          <a:schemeClr val="tx1"/>
                        </a:solidFill>
                        <a:effectLst/>
                        <a:latin typeface="Calibri" charset="0"/>
                        <a:ea typeface="Calibri" charset="0"/>
                        <a:cs typeface="Times New Roman" charset="0"/>
                      </a:endParaRPr>
                    </a:p>
                  </a:txBody>
                  <a:tcPr marL="38587" marR="38587" marT="0" marB="0" anchor="ctr"/>
                </a:tc>
                <a:tc>
                  <a:txBody>
                    <a:bodyPr/>
                    <a:lstStyle/>
                    <a:p>
                      <a:pPr algn="ctr">
                        <a:lnSpc>
                          <a:spcPct val="115000"/>
                        </a:lnSpc>
                        <a:spcAft>
                          <a:spcPts val="600"/>
                        </a:spcAft>
                      </a:pPr>
                      <a:r>
                        <a:rPr lang="es-ES" sz="1400" dirty="0">
                          <a:solidFill>
                            <a:schemeClr val="tx1"/>
                          </a:solidFill>
                          <a:effectLst/>
                        </a:rPr>
                        <a:t>NOMBRE DEL MODULO DE TRABAJO</a:t>
                      </a:r>
                      <a:endParaRPr lang="es-ES_tradnl" sz="1400" dirty="0">
                        <a:solidFill>
                          <a:schemeClr val="tx1"/>
                        </a:solidFill>
                        <a:effectLst/>
                        <a:latin typeface="Calibri" charset="0"/>
                        <a:ea typeface="Calibri" charset="0"/>
                        <a:cs typeface="Times New Roman" charset="0"/>
                      </a:endParaRPr>
                    </a:p>
                  </a:txBody>
                  <a:tcPr marL="38587" marR="38587" marT="0" marB="0" anchor="ctr"/>
                </a:tc>
                <a:extLst>
                  <a:ext uri="{0D108BD9-81ED-4DB2-BD59-A6C34878D82A}">
                    <a16:rowId xmlns:a16="http://schemas.microsoft.com/office/drawing/2014/main" val="10000"/>
                  </a:ext>
                </a:extLst>
              </a:tr>
              <a:tr h="654455">
                <a:tc>
                  <a:txBody>
                    <a:bodyPr/>
                    <a:lstStyle/>
                    <a:p>
                      <a:pPr algn="ctr">
                        <a:lnSpc>
                          <a:spcPct val="115000"/>
                        </a:lnSpc>
                        <a:spcAft>
                          <a:spcPts val="600"/>
                        </a:spcAft>
                      </a:pPr>
                      <a:r>
                        <a:rPr lang="es-ES" sz="1200" dirty="0">
                          <a:solidFill>
                            <a:schemeClr val="tx1"/>
                          </a:solidFill>
                          <a:effectLst/>
                        </a:rPr>
                        <a:t>PREPARACIÓN</a:t>
                      </a:r>
                      <a:endParaRPr lang="es-ES_tradnl" sz="1200" dirty="0">
                        <a:solidFill>
                          <a:schemeClr val="tx1"/>
                        </a:solidFill>
                        <a:effectLst/>
                        <a:latin typeface="Calibri" charset="0"/>
                        <a:ea typeface="Calibri" charset="0"/>
                        <a:cs typeface="Times New Roman" charset="0"/>
                      </a:endParaRPr>
                    </a:p>
                  </a:txBody>
                  <a:tcPr marL="38587" marR="38587" marT="0" marB="0" anchor="ctr"/>
                </a:tc>
                <a:tc>
                  <a:txBody>
                    <a:bodyPr/>
                    <a:lstStyle/>
                    <a:p>
                      <a:pPr algn="ctr">
                        <a:lnSpc>
                          <a:spcPct val="115000"/>
                        </a:lnSpc>
                        <a:spcAft>
                          <a:spcPts val="600"/>
                        </a:spcAft>
                      </a:pPr>
                      <a:r>
                        <a:rPr lang="es-ES" sz="1400" dirty="0">
                          <a:effectLst/>
                        </a:rPr>
                        <a:t>WP1</a:t>
                      </a:r>
                      <a:endParaRPr lang="es-ES_tradnl" sz="1400" dirty="0">
                        <a:effectLst/>
                        <a:latin typeface="Calibri" charset="0"/>
                        <a:ea typeface="Calibri" charset="0"/>
                        <a:cs typeface="Times New Roman" charset="0"/>
                      </a:endParaRPr>
                    </a:p>
                  </a:txBody>
                  <a:tcPr marL="38587" marR="38587" marT="0" marB="0" anchor="ctr"/>
                </a:tc>
                <a:tc>
                  <a:txBody>
                    <a:bodyPr/>
                    <a:lstStyle/>
                    <a:p>
                      <a:pPr algn="ctr">
                        <a:lnSpc>
                          <a:spcPct val="115000"/>
                        </a:lnSpc>
                        <a:spcAft>
                          <a:spcPts val="600"/>
                        </a:spcAft>
                      </a:pPr>
                      <a:r>
                        <a:rPr lang="es-ES" sz="1400" dirty="0">
                          <a:effectLst/>
                        </a:rPr>
                        <a:t>Planificación de políticas y planificación estratégica para la internacionalización en las universidades</a:t>
                      </a:r>
                      <a:endParaRPr lang="es-ES_tradnl" sz="1400" dirty="0">
                        <a:effectLst/>
                        <a:latin typeface="Calibri" charset="0"/>
                        <a:ea typeface="Calibri" charset="0"/>
                        <a:cs typeface="Times New Roman" charset="0"/>
                      </a:endParaRPr>
                    </a:p>
                  </a:txBody>
                  <a:tcPr marL="38587" marR="38587" marT="0" marB="0" anchor="ctr"/>
                </a:tc>
                <a:extLst>
                  <a:ext uri="{0D108BD9-81ED-4DB2-BD59-A6C34878D82A}">
                    <a16:rowId xmlns:a16="http://schemas.microsoft.com/office/drawing/2014/main" val="10001"/>
                  </a:ext>
                </a:extLst>
              </a:tr>
              <a:tr h="490840">
                <a:tc rowSpan="4">
                  <a:txBody>
                    <a:bodyPr/>
                    <a:lstStyle/>
                    <a:p>
                      <a:pPr algn="ctr">
                        <a:lnSpc>
                          <a:spcPct val="115000"/>
                        </a:lnSpc>
                        <a:spcAft>
                          <a:spcPts val="600"/>
                        </a:spcAft>
                      </a:pPr>
                      <a:r>
                        <a:rPr lang="es-ES" sz="1200" dirty="0">
                          <a:solidFill>
                            <a:schemeClr val="tx1"/>
                          </a:solidFill>
                          <a:effectLst/>
                        </a:rPr>
                        <a:t>DESARROLLO</a:t>
                      </a:r>
                      <a:endParaRPr lang="es-ES_tradnl" sz="1200" dirty="0">
                        <a:solidFill>
                          <a:schemeClr val="tx1"/>
                        </a:solidFill>
                        <a:effectLst/>
                        <a:latin typeface="Calibri" charset="0"/>
                        <a:ea typeface="Calibri" charset="0"/>
                        <a:cs typeface="Times New Roman" charset="0"/>
                      </a:endParaRPr>
                    </a:p>
                  </a:txBody>
                  <a:tcPr marL="38587" marR="38587" marT="0" marB="0" anchor="ctr"/>
                </a:tc>
                <a:tc>
                  <a:txBody>
                    <a:bodyPr/>
                    <a:lstStyle/>
                    <a:p>
                      <a:pPr algn="ctr">
                        <a:lnSpc>
                          <a:spcPct val="115000"/>
                        </a:lnSpc>
                        <a:spcAft>
                          <a:spcPts val="600"/>
                        </a:spcAft>
                      </a:pPr>
                      <a:r>
                        <a:rPr lang="es-ES" sz="1400" dirty="0">
                          <a:effectLst/>
                        </a:rPr>
                        <a:t>WP2</a:t>
                      </a:r>
                      <a:endParaRPr lang="es-ES_tradnl" sz="1400" dirty="0">
                        <a:effectLst/>
                        <a:latin typeface="Calibri" charset="0"/>
                        <a:ea typeface="Calibri" charset="0"/>
                        <a:cs typeface="Times New Roman" charset="0"/>
                      </a:endParaRPr>
                    </a:p>
                  </a:txBody>
                  <a:tcPr marL="38587" marR="38587" marT="0" marB="0" anchor="ctr"/>
                </a:tc>
                <a:tc>
                  <a:txBody>
                    <a:bodyPr/>
                    <a:lstStyle/>
                    <a:p>
                      <a:pPr algn="ctr">
                        <a:lnSpc>
                          <a:spcPct val="115000"/>
                        </a:lnSpc>
                        <a:spcAft>
                          <a:spcPts val="600"/>
                        </a:spcAft>
                      </a:pPr>
                      <a:r>
                        <a:rPr lang="es-ES" sz="1400" dirty="0">
                          <a:effectLst/>
                        </a:rPr>
                        <a:t>Capacitación del Personal de Relaciones Internacionales</a:t>
                      </a:r>
                      <a:endParaRPr lang="es-ES_tradnl" sz="1400" dirty="0">
                        <a:effectLst/>
                        <a:latin typeface="Calibri" charset="0"/>
                        <a:ea typeface="Calibri" charset="0"/>
                        <a:cs typeface="Times New Roman" charset="0"/>
                      </a:endParaRPr>
                    </a:p>
                  </a:txBody>
                  <a:tcPr marL="38587" marR="38587" marT="0" marB="0" anchor="ctr"/>
                </a:tc>
                <a:extLst>
                  <a:ext uri="{0D108BD9-81ED-4DB2-BD59-A6C34878D82A}">
                    <a16:rowId xmlns:a16="http://schemas.microsoft.com/office/drawing/2014/main" val="10002"/>
                  </a:ext>
                </a:extLst>
              </a:tr>
              <a:tr h="715964">
                <a:tc vMerge="1">
                  <a:txBody>
                    <a:bodyPr/>
                    <a:lstStyle/>
                    <a:p>
                      <a:endParaRPr lang="es-ES_tradnl"/>
                    </a:p>
                  </a:txBody>
                  <a:tcPr/>
                </a:tc>
                <a:tc>
                  <a:txBody>
                    <a:bodyPr/>
                    <a:lstStyle/>
                    <a:p>
                      <a:pPr algn="ctr">
                        <a:lnSpc>
                          <a:spcPct val="115000"/>
                        </a:lnSpc>
                        <a:spcAft>
                          <a:spcPts val="600"/>
                        </a:spcAft>
                      </a:pPr>
                      <a:r>
                        <a:rPr lang="es-ES" sz="1400" dirty="0">
                          <a:effectLst/>
                        </a:rPr>
                        <a:t>WP3</a:t>
                      </a:r>
                      <a:endParaRPr lang="es-ES_tradnl" sz="1400" dirty="0">
                        <a:effectLst/>
                        <a:latin typeface="Calibri" charset="0"/>
                        <a:ea typeface="Calibri" charset="0"/>
                        <a:cs typeface="Times New Roman" charset="0"/>
                      </a:endParaRPr>
                    </a:p>
                  </a:txBody>
                  <a:tcPr marL="38587" marR="38587" marT="0" marB="0" anchor="ctr"/>
                </a:tc>
                <a:tc>
                  <a:txBody>
                    <a:bodyPr/>
                    <a:lstStyle/>
                    <a:p>
                      <a:pPr algn="ctr">
                        <a:lnSpc>
                          <a:spcPct val="115000"/>
                        </a:lnSpc>
                        <a:spcAft>
                          <a:spcPts val="600"/>
                        </a:spcAft>
                      </a:pPr>
                      <a:r>
                        <a:rPr lang="es-ES" sz="1400" dirty="0">
                          <a:effectLst/>
                        </a:rPr>
                        <a:t>Desarrollo de oportunidades para la internacionalización en Enseñanza/Aprendizaje e Investigación (E/A/I)</a:t>
                      </a:r>
                      <a:endParaRPr lang="es-ES_tradnl" sz="1400" dirty="0">
                        <a:effectLst/>
                        <a:latin typeface="Calibri" charset="0"/>
                        <a:ea typeface="Calibri" charset="0"/>
                        <a:cs typeface="Times New Roman" charset="0"/>
                      </a:endParaRPr>
                    </a:p>
                  </a:txBody>
                  <a:tcPr marL="38587" marR="38587" marT="0" marB="0" anchor="ctr"/>
                </a:tc>
                <a:extLst>
                  <a:ext uri="{0D108BD9-81ED-4DB2-BD59-A6C34878D82A}">
                    <a16:rowId xmlns:a16="http://schemas.microsoft.com/office/drawing/2014/main" val="10003"/>
                  </a:ext>
                </a:extLst>
              </a:tr>
              <a:tr h="342675">
                <a:tc vMerge="1">
                  <a:txBody>
                    <a:bodyPr/>
                    <a:lstStyle/>
                    <a:p>
                      <a:endParaRPr lang="es-ES_tradnl"/>
                    </a:p>
                  </a:txBody>
                  <a:tcPr/>
                </a:tc>
                <a:tc>
                  <a:txBody>
                    <a:bodyPr/>
                    <a:lstStyle/>
                    <a:p>
                      <a:pPr algn="ctr">
                        <a:lnSpc>
                          <a:spcPct val="115000"/>
                        </a:lnSpc>
                        <a:spcAft>
                          <a:spcPts val="600"/>
                        </a:spcAft>
                      </a:pPr>
                      <a:r>
                        <a:rPr lang="es-ES" sz="1400" dirty="0">
                          <a:effectLst/>
                        </a:rPr>
                        <a:t>WP4</a:t>
                      </a:r>
                      <a:endParaRPr lang="es-ES_tradnl" sz="1400" dirty="0">
                        <a:effectLst/>
                        <a:latin typeface="Calibri" charset="0"/>
                        <a:ea typeface="Calibri" charset="0"/>
                        <a:cs typeface="Times New Roman" charset="0"/>
                      </a:endParaRPr>
                    </a:p>
                  </a:txBody>
                  <a:tcPr marL="38587" marR="38587" marT="0" marB="0" anchor="ctr"/>
                </a:tc>
                <a:tc>
                  <a:txBody>
                    <a:bodyPr/>
                    <a:lstStyle/>
                    <a:p>
                      <a:pPr algn="ctr">
                        <a:lnSpc>
                          <a:spcPct val="115000"/>
                        </a:lnSpc>
                        <a:spcAft>
                          <a:spcPts val="600"/>
                        </a:spcAft>
                      </a:pPr>
                      <a:r>
                        <a:rPr lang="es-ES" sz="1400" dirty="0">
                          <a:effectLst/>
                        </a:rPr>
                        <a:t>Medidas para la mejora de infraestructuras</a:t>
                      </a:r>
                      <a:endParaRPr lang="es-ES_tradnl" sz="1400" dirty="0">
                        <a:effectLst/>
                        <a:latin typeface="Calibri" charset="0"/>
                        <a:ea typeface="Calibri" charset="0"/>
                        <a:cs typeface="Times New Roman" charset="0"/>
                      </a:endParaRPr>
                    </a:p>
                  </a:txBody>
                  <a:tcPr marL="38587" marR="38587" marT="0" marB="0" anchor="ctr"/>
                </a:tc>
                <a:extLst>
                  <a:ext uri="{0D108BD9-81ED-4DB2-BD59-A6C34878D82A}">
                    <a16:rowId xmlns:a16="http://schemas.microsoft.com/office/drawing/2014/main" val="10004"/>
                  </a:ext>
                </a:extLst>
              </a:tr>
              <a:tr h="342675">
                <a:tc vMerge="1">
                  <a:txBody>
                    <a:bodyPr/>
                    <a:lstStyle/>
                    <a:p>
                      <a:endParaRPr lang="es-ES_tradnl"/>
                    </a:p>
                  </a:txBody>
                  <a:tcPr/>
                </a:tc>
                <a:tc>
                  <a:txBody>
                    <a:bodyPr/>
                    <a:lstStyle/>
                    <a:p>
                      <a:pPr algn="ctr">
                        <a:lnSpc>
                          <a:spcPct val="115000"/>
                        </a:lnSpc>
                        <a:spcAft>
                          <a:spcPts val="600"/>
                        </a:spcAft>
                      </a:pPr>
                      <a:r>
                        <a:rPr lang="es-ES" sz="1400" dirty="0">
                          <a:effectLst/>
                        </a:rPr>
                        <a:t>WP5</a:t>
                      </a:r>
                      <a:endParaRPr lang="es-ES_tradnl" sz="1400" dirty="0">
                        <a:effectLst/>
                        <a:latin typeface="Calibri" charset="0"/>
                        <a:ea typeface="Calibri" charset="0"/>
                        <a:cs typeface="Times New Roman" charset="0"/>
                      </a:endParaRPr>
                    </a:p>
                  </a:txBody>
                  <a:tcPr marL="38587" marR="38587" marT="0" marB="0" anchor="ctr"/>
                </a:tc>
                <a:tc>
                  <a:txBody>
                    <a:bodyPr/>
                    <a:lstStyle/>
                    <a:p>
                      <a:pPr algn="ctr">
                        <a:lnSpc>
                          <a:spcPct val="115000"/>
                        </a:lnSpc>
                        <a:spcAft>
                          <a:spcPts val="600"/>
                        </a:spcAft>
                      </a:pPr>
                      <a:r>
                        <a:rPr lang="es-ES" sz="1400" dirty="0">
                          <a:effectLst/>
                        </a:rPr>
                        <a:t>Red </a:t>
                      </a:r>
                      <a:r>
                        <a:rPr lang="es-ES" sz="1400" dirty="0" err="1">
                          <a:effectLst/>
                        </a:rPr>
                        <a:t>multi</a:t>
                      </a:r>
                      <a:r>
                        <a:rPr lang="es-ES" sz="1400" dirty="0">
                          <a:effectLst/>
                        </a:rPr>
                        <a:t>-regional de internacionalización</a:t>
                      </a:r>
                      <a:endParaRPr lang="es-ES_tradnl" sz="1400" dirty="0">
                        <a:effectLst/>
                        <a:latin typeface="Calibri" charset="0"/>
                        <a:ea typeface="Calibri" charset="0"/>
                        <a:cs typeface="Times New Roman" charset="0"/>
                      </a:endParaRPr>
                    </a:p>
                  </a:txBody>
                  <a:tcPr marL="38587" marR="38587" marT="0" marB="0" anchor="ctr"/>
                </a:tc>
                <a:extLst>
                  <a:ext uri="{0D108BD9-81ED-4DB2-BD59-A6C34878D82A}">
                    <a16:rowId xmlns:a16="http://schemas.microsoft.com/office/drawing/2014/main" val="10005"/>
                  </a:ext>
                </a:extLst>
              </a:tr>
              <a:tr h="327227">
                <a:tc rowSpan="2">
                  <a:txBody>
                    <a:bodyPr/>
                    <a:lstStyle/>
                    <a:p>
                      <a:pPr algn="ctr">
                        <a:lnSpc>
                          <a:spcPct val="115000"/>
                        </a:lnSpc>
                        <a:spcAft>
                          <a:spcPts val="600"/>
                        </a:spcAft>
                      </a:pPr>
                      <a:r>
                        <a:rPr lang="es-ES" sz="1200" dirty="0">
                          <a:solidFill>
                            <a:schemeClr val="tx1"/>
                          </a:solidFill>
                          <a:effectLst/>
                        </a:rPr>
                        <a:t>EXPLOTACIÓN &amp; DIFUSIÓN</a:t>
                      </a:r>
                      <a:endParaRPr lang="es-ES_tradnl" sz="1200" dirty="0">
                        <a:solidFill>
                          <a:schemeClr val="tx1"/>
                        </a:solidFill>
                        <a:effectLst/>
                        <a:latin typeface="Calibri" charset="0"/>
                        <a:ea typeface="Calibri" charset="0"/>
                        <a:cs typeface="Times New Roman" charset="0"/>
                      </a:endParaRPr>
                    </a:p>
                  </a:txBody>
                  <a:tcPr marL="38587" marR="38587" marT="0" marB="0" anchor="ctr"/>
                </a:tc>
                <a:tc>
                  <a:txBody>
                    <a:bodyPr/>
                    <a:lstStyle/>
                    <a:p>
                      <a:pPr algn="ctr">
                        <a:lnSpc>
                          <a:spcPct val="115000"/>
                        </a:lnSpc>
                        <a:spcAft>
                          <a:spcPts val="600"/>
                        </a:spcAft>
                      </a:pPr>
                      <a:r>
                        <a:rPr lang="es-ES" sz="1400" dirty="0">
                          <a:effectLst/>
                        </a:rPr>
                        <a:t>WP6</a:t>
                      </a:r>
                      <a:endParaRPr lang="es-ES_tradnl" sz="1400" dirty="0">
                        <a:effectLst/>
                        <a:latin typeface="Calibri" charset="0"/>
                        <a:ea typeface="Calibri" charset="0"/>
                        <a:cs typeface="Times New Roman" charset="0"/>
                      </a:endParaRPr>
                    </a:p>
                  </a:txBody>
                  <a:tcPr marL="38587" marR="38587" marT="0" marB="0" anchor="ctr"/>
                </a:tc>
                <a:tc>
                  <a:txBody>
                    <a:bodyPr/>
                    <a:lstStyle/>
                    <a:p>
                      <a:pPr algn="ctr">
                        <a:lnSpc>
                          <a:spcPct val="115000"/>
                        </a:lnSpc>
                        <a:spcAft>
                          <a:spcPts val="600"/>
                        </a:spcAft>
                      </a:pPr>
                      <a:r>
                        <a:rPr lang="es-ES" sz="1400" dirty="0">
                          <a:effectLst/>
                        </a:rPr>
                        <a:t>Difusión</a:t>
                      </a:r>
                      <a:endParaRPr lang="es-ES_tradnl" sz="1400" dirty="0">
                        <a:effectLst/>
                        <a:latin typeface="Calibri" charset="0"/>
                        <a:ea typeface="Calibri" charset="0"/>
                        <a:cs typeface="Times New Roman" charset="0"/>
                      </a:endParaRPr>
                    </a:p>
                  </a:txBody>
                  <a:tcPr marL="38587" marR="38587" marT="0" marB="0" anchor="ctr"/>
                </a:tc>
                <a:extLst>
                  <a:ext uri="{0D108BD9-81ED-4DB2-BD59-A6C34878D82A}">
                    <a16:rowId xmlns:a16="http://schemas.microsoft.com/office/drawing/2014/main" val="10006"/>
                  </a:ext>
                </a:extLst>
              </a:tr>
              <a:tr h="327227">
                <a:tc vMerge="1">
                  <a:txBody>
                    <a:bodyPr/>
                    <a:lstStyle/>
                    <a:p>
                      <a:endParaRPr lang="es-ES_tradnl"/>
                    </a:p>
                  </a:txBody>
                  <a:tcPr/>
                </a:tc>
                <a:tc>
                  <a:txBody>
                    <a:bodyPr/>
                    <a:lstStyle/>
                    <a:p>
                      <a:pPr algn="ctr">
                        <a:lnSpc>
                          <a:spcPct val="115000"/>
                        </a:lnSpc>
                        <a:spcAft>
                          <a:spcPts val="600"/>
                        </a:spcAft>
                      </a:pPr>
                      <a:r>
                        <a:rPr lang="es-ES" sz="1400" dirty="0">
                          <a:effectLst/>
                        </a:rPr>
                        <a:t>WP7</a:t>
                      </a:r>
                      <a:endParaRPr lang="es-ES_tradnl" sz="1400" dirty="0">
                        <a:effectLst/>
                        <a:latin typeface="Calibri" charset="0"/>
                        <a:ea typeface="Calibri" charset="0"/>
                        <a:cs typeface="Times New Roman" charset="0"/>
                      </a:endParaRPr>
                    </a:p>
                  </a:txBody>
                  <a:tcPr marL="38587" marR="38587" marT="0" marB="0" anchor="ctr"/>
                </a:tc>
                <a:tc>
                  <a:txBody>
                    <a:bodyPr/>
                    <a:lstStyle/>
                    <a:p>
                      <a:pPr algn="ctr">
                        <a:lnSpc>
                          <a:spcPct val="115000"/>
                        </a:lnSpc>
                        <a:spcAft>
                          <a:spcPts val="600"/>
                        </a:spcAft>
                      </a:pPr>
                      <a:r>
                        <a:rPr lang="es-ES" sz="1400" dirty="0">
                          <a:effectLst/>
                        </a:rPr>
                        <a:t>Sostenibilidad</a:t>
                      </a:r>
                      <a:endParaRPr lang="es-ES_tradnl" sz="1400" dirty="0">
                        <a:effectLst/>
                        <a:latin typeface="Calibri" charset="0"/>
                        <a:ea typeface="Calibri" charset="0"/>
                        <a:cs typeface="Times New Roman" charset="0"/>
                      </a:endParaRPr>
                    </a:p>
                  </a:txBody>
                  <a:tcPr marL="38587" marR="38587" marT="0" marB="0" anchor="ctr"/>
                </a:tc>
                <a:extLst>
                  <a:ext uri="{0D108BD9-81ED-4DB2-BD59-A6C34878D82A}">
                    <a16:rowId xmlns:a16="http://schemas.microsoft.com/office/drawing/2014/main" val="10007"/>
                  </a:ext>
                </a:extLst>
              </a:tr>
              <a:tr h="327227">
                <a:tc>
                  <a:txBody>
                    <a:bodyPr/>
                    <a:lstStyle/>
                    <a:p>
                      <a:pPr algn="ctr">
                        <a:lnSpc>
                          <a:spcPct val="115000"/>
                        </a:lnSpc>
                        <a:spcAft>
                          <a:spcPts val="600"/>
                        </a:spcAft>
                      </a:pPr>
                      <a:r>
                        <a:rPr lang="es-ES" sz="1200" dirty="0">
                          <a:solidFill>
                            <a:schemeClr val="tx1"/>
                          </a:solidFill>
                          <a:effectLst/>
                        </a:rPr>
                        <a:t>CALIDAD</a:t>
                      </a:r>
                      <a:endParaRPr lang="es-ES_tradnl" sz="1200" dirty="0">
                        <a:solidFill>
                          <a:schemeClr val="tx1"/>
                        </a:solidFill>
                        <a:effectLst/>
                        <a:latin typeface="Calibri" charset="0"/>
                        <a:ea typeface="Calibri" charset="0"/>
                        <a:cs typeface="Times New Roman" charset="0"/>
                      </a:endParaRPr>
                    </a:p>
                  </a:txBody>
                  <a:tcPr marL="38587" marR="38587" marT="0" marB="0" anchor="ctr"/>
                </a:tc>
                <a:tc>
                  <a:txBody>
                    <a:bodyPr/>
                    <a:lstStyle/>
                    <a:p>
                      <a:pPr algn="ctr">
                        <a:lnSpc>
                          <a:spcPct val="115000"/>
                        </a:lnSpc>
                        <a:spcAft>
                          <a:spcPts val="600"/>
                        </a:spcAft>
                      </a:pPr>
                      <a:r>
                        <a:rPr lang="es-ES" sz="1400" dirty="0">
                          <a:effectLst/>
                        </a:rPr>
                        <a:t>WP8</a:t>
                      </a:r>
                      <a:endParaRPr lang="es-ES_tradnl" sz="1400" dirty="0">
                        <a:effectLst/>
                        <a:latin typeface="Calibri" charset="0"/>
                        <a:ea typeface="Calibri" charset="0"/>
                        <a:cs typeface="Times New Roman" charset="0"/>
                      </a:endParaRPr>
                    </a:p>
                  </a:txBody>
                  <a:tcPr marL="38587" marR="38587" marT="0" marB="0" anchor="ctr"/>
                </a:tc>
                <a:tc>
                  <a:txBody>
                    <a:bodyPr/>
                    <a:lstStyle/>
                    <a:p>
                      <a:pPr algn="ctr">
                        <a:lnSpc>
                          <a:spcPct val="115000"/>
                        </a:lnSpc>
                        <a:spcAft>
                          <a:spcPts val="600"/>
                        </a:spcAft>
                      </a:pPr>
                      <a:r>
                        <a:rPr lang="es-ES" sz="1400" dirty="0">
                          <a:effectLst/>
                        </a:rPr>
                        <a:t>Plan de Control de Calidad</a:t>
                      </a:r>
                      <a:endParaRPr lang="es-ES_tradnl" sz="1400" dirty="0">
                        <a:effectLst/>
                        <a:latin typeface="Calibri" charset="0"/>
                        <a:ea typeface="Calibri" charset="0"/>
                        <a:cs typeface="Times New Roman" charset="0"/>
                      </a:endParaRPr>
                    </a:p>
                  </a:txBody>
                  <a:tcPr marL="38587" marR="38587" marT="0" marB="0" anchor="ctr"/>
                </a:tc>
                <a:extLst>
                  <a:ext uri="{0D108BD9-81ED-4DB2-BD59-A6C34878D82A}">
                    <a16:rowId xmlns:a16="http://schemas.microsoft.com/office/drawing/2014/main" val="10008"/>
                  </a:ext>
                </a:extLst>
              </a:tr>
              <a:tr h="327227">
                <a:tc>
                  <a:txBody>
                    <a:bodyPr/>
                    <a:lstStyle/>
                    <a:p>
                      <a:pPr algn="ctr">
                        <a:lnSpc>
                          <a:spcPct val="115000"/>
                        </a:lnSpc>
                        <a:spcAft>
                          <a:spcPts val="600"/>
                        </a:spcAft>
                      </a:pPr>
                      <a:r>
                        <a:rPr lang="es-ES" sz="1200" dirty="0">
                          <a:solidFill>
                            <a:schemeClr val="tx1"/>
                          </a:solidFill>
                          <a:effectLst/>
                        </a:rPr>
                        <a:t>GESTIÓN</a:t>
                      </a:r>
                      <a:endParaRPr lang="es-ES_tradnl" sz="1200" dirty="0">
                        <a:solidFill>
                          <a:schemeClr val="tx1"/>
                        </a:solidFill>
                        <a:effectLst/>
                        <a:latin typeface="Calibri" charset="0"/>
                        <a:ea typeface="Calibri" charset="0"/>
                        <a:cs typeface="Times New Roman" charset="0"/>
                      </a:endParaRPr>
                    </a:p>
                  </a:txBody>
                  <a:tcPr marL="38587" marR="38587" marT="0" marB="0" anchor="ctr"/>
                </a:tc>
                <a:tc>
                  <a:txBody>
                    <a:bodyPr/>
                    <a:lstStyle/>
                    <a:p>
                      <a:pPr algn="ctr">
                        <a:lnSpc>
                          <a:spcPct val="115000"/>
                        </a:lnSpc>
                        <a:spcAft>
                          <a:spcPts val="600"/>
                        </a:spcAft>
                      </a:pPr>
                      <a:r>
                        <a:rPr lang="es-ES" sz="1400" dirty="0">
                          <a:effectLst/>
                        </a:rPr>
                        <a:t>WP9</a:t>
                      </a:r>
                      <a:endParaRPr lang="es-ES_tradnl" sz="1400" dirty="0">
                        <a:effectLst/>
                        <a:latin typeface="Calibri" charset="0"/>
                        <a:ea typeface="Calibri" charset="0"/>
                        <a:cs typeface="Times New Roman" charset="0"/>
                      </a:endParaRPr>
                    </a:p>
                  </a:txBody>
                  <a:tcPr marL="38587" marR="38587" marT="0" marB="0" anchor="ctr"/>
                </a:tc>
                <a:tc>
                  <a:txBody>
                    <a:bodyPr/>
                    <a:lstStyle/>
                    <a:p>
                      <a:pPr algn="ctr">
                        <a:lnSpc>
                          <a:spcPct val="115000"/>
                        </a:lnSpc>
                        <a:spcAft>
                          <a:spcPts val="600"/>
                        </a:spcAft>
                      </a:pPr>
                      <a:r>
                        <a:rPr lang="es-ES" sz="1400" dirty="0">
                          <a:effectLst/>
                        </a:rPr>
                        <a:t>Gestión del proyecto</a:t>
                      </a:r>
                      <a:endParaRPr lang="es-ES_tradnl" sz="1400" dirty="0">
                        <a:effectLst/>
                        <a:latin typeface="Calibri" charset="0"/>
                        <a:ea typeface="Calibri" charset="0"/>
                        <a:cs typeface="Times New Roman" charset="0"/>
                      </a:endParaRPr>
                    </a:p>
                  </a:txBody>
                  <a:tcPr marL="38587" marR="38587" marT="0" marB="0" anchor="ctr"/>
                </a:tc>
                <a:extLst>
                  <a:ext uri="{0D108BD9-81ED-4DB2-BD59-A6C34878D82A}">
                    <a16:rowId xmlns:a16="http://schemas.microsoft.com/office/drawing/2014/main" val="10009"/>
                  </a:ext>
                </a:extLst>
              </a:tr>
            </a:tbl>
          </a:graphicData>
        </a:graphic>
      </p:graphicFrame>
      <p:sp>
        <p:nvSpPr>
          <p:cNvPr id="5" name="Título 2"/>
          <p:cNvSpPr>
            <a:spLocks noGrp="1"/>
          </p:cNvSpPr>
          <p:nvPr>
            <p:ph type="title"/>
          </p:nvPr>
        </p:nvSpPr>
        <p:spPr/>
        <p:txBody>
          <a:bodyPr anchor="ctr"/>
          <a:lstStyle/>
          <a:p>
            <a:r>
              <a:rPr lang="es-ES" dirty="0" smtClean="0"/>
              <a:t>Estructura del proyecto</a:t>
            </a:r>
            <a:endParaRPr lang="es-ES" dirty="0"/>
          </a:p>
        </p:txBody>
      </p:sp>
    </p:spTree>
    <p:extLst>
      <p:ext uri="{BB962C8B-B14F-4D97-AF65-F5344CB8AC3E}">
        <p14:creationId xmlns:p14="http://schemas.microsoft.com/office/powerpoint/2010/main" val="1212972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idx="1"/>
          </p:nvPr>
        </p:nvSpPr>
        <p:spPr>
          <a:xfrm>
            <a:off x="179512" y="1484784"/>
            <a:ext cx="7772400" cy="4156776"/>
          </a:xfrm>
        </p:spPr>
        <p:txBody>
          <a:bodyPr/>
          <a:lstStyle/>
          <a:p>
            <a:pPr algn="just"/>
            <a:r>
              <a:rPr lang="es-ES_tradnl" b="1" dirty="0"/>
              <a:t>Objetivo</a:t>
            </a:r>
            <a:r>
              <a:rPr lang="es-ES_tradnl" dirty="0"/>
              <a:t>: </a:t>
            </a:r>
            <a:r>
              <a:rPr lang="es-ES_tradnl" dirty="0" smtClean="0"/>
              <a:t>Difundir conocimientos </a:t>
            </a:r>
            <a:r>
              <a:rPr lang="es-ES_tradnl" dirty="0" err="1"/>
              <a:t>estrat</a:t>
            </a:r>
            <a:r>
              <a:rPr lang="es-ES" dirty="0" err="1"/>
              <a:t>égicos</a:t>
            </a:r>
            <a:r>
              <a:rPr lang="es-ES" dirty="0"/>
              <a:t> para el desarrollo de políticas de internacionalización</a:t>
            </a:r>
            <a:r>
              <a:rPr lang="es-ES" dirty="0" smtClean="0"/>
              <a:t>.</a:t>
            </a:r>
            <a:endParaRPr lang="es-ES_tradnl" dirty="0"/>
          </a:p>
          <a:p>
            <a:pPr algn="just"/>
            <a:r>
              <a:rPr lang="es-ES_tradnl" b="1" dirty="0"/>
              <a:t>Actividades</a:t>
            </a:r>
            <a:r>
              <a:rPr lang="es-ES_tradnl" dirty="0"/>
              <a:t>:</a:t>
            </a:r>
          </a:p>
          <a:p>
            <a:pPr marL="457200" indent="-457200" algn="just">
              <a:buAutoNum type="arabicParenR"/>
            </a:pPr>
            <a:r>
              <a:rPr lang="es-ES_tradnl" dirty="0"/>
              <a:t>Seminario inicial y visitas </a:t>
            </a:r>
            <a:r>
              <a:rPr lang="es-ES" dirty="0"/>
              <a:t>técnicas en Europa</a:t>
            </a:r>
          </a:p>
          <a:p>
            <a:pPr marL="457200" indent="-457200" algn="just">
              <a:buAutoNum type="arabicParenR"/>
            </a:pPr>
            <a:r>
              <a:rPr lang="es-ES" dirty="0"/>
              <a:t>Capacitación a nivel estratégico: visitas de observación</a:t>
            </a:r>
          </a:p>
          <a:p>
            <a:pPr marL="457200" indent="-457200" algn="just">
              <a:buAutoNum type="arabicParenR"/>
            </a:pPr>
            <a:r>
              <a:rPr lang="es-ES" dirty="0"/>
              <a:t>Taller de preparación de PEI (Chile) </a:t>
            </a:r>
            <a:endParaRPr lang="es-ES" dirty="0" smtClean="0"/>
          </a:p>
          <a:p>
            <a:pPr marL="457200" indent="-457200" algn="just">
              <a:buAutoNum type="arabicParenR"/>
            </a:pPr>
            <a:r>
              <a:rPr lang="es-ES" dirty="0" smtClean="0"/>
              <a:t>Planes </a:t>
            </a:r>
            <a:r>
              <a:rPr lang="es-ES" dirty="0"/>
              <a:t>Estratégicos de </a:t>
            </a:r>
            <a:r>
              <a:rPr lang="es-ES" dirty="0" smtClean="0"/>
              <a:t>Internacionalización</a:t>
            </a:r>
          </a:p>
          <a:p>
            <a:pPr marL="457200" indent="-457200" algn="just">
              <a:buAutoNum type="arabicParenR"/>
            </a:pPr>
            <a:r>
              <a:rPr lang="es-ES" dirty="0" smtClean="0"/>
              <a:t>Definición</a:t>
            </a:r>
            <a:r>
              <a:rPr lang="es-ES" dirty="0"/>
              <a:t>, revisión y aprobación de un PEI.</a:t>
            </a:r>
            <a:endParaRPr lang="es-ES_tradnl" dirty="0"/>
          </a:p>
        </p:txBody>
      </p:sp>
      <p:sp>
        <p:nvSpPr>
          <p:cNvPr id="3" name="Título 2"/>
          <p:cNvSpPr>
            <a:spLocks noGrp="1"/>
          </p:cNvSpPr>
          <p:nvPr>
            <p:ph type="title"/>
          </p:nvPr>
        </p:nvSpPr>
        <p:spPr>
          <a:xfrm>
            <a:off x="0" y="0"/>
            <a:ext cx="5652120" cy="1321188"/>
          </a:xfrm>
        </p:spPr>
        <p:txBody>
          <a:bodyPr/>
          <a:lstStyle/>
          <a:p>
            <a:r>
              <a:rPr lang="es-ES_tradnl" sz="2100" dirty="0"/>
              <a:t>Wp1 - </a:t>
            </a:r>
            <a:r>
              <a:rPr lang="es-ES" sz="2100" dirty="0"/>
              <a:t>Planificación de políticas y </a:t>
            </a:r>
            <a:r>
              <a:rPr lang="es-ES" sz="2100" dirty="0" smtClean="0"/>
              <a:t>planificación estratégica </a:t>
            </a:r>
            <a:r>
              <a:rPr lang="es-ES" sz="2100" dirty="0"/>
              <a:t>para la </a:t>
            </a:r>
            <a:br>
              <a:rPr lang="es-ES" sz="2100" dirty="0"/>
            </a:br>
            <a:r>
              <a:rPr lang="es-ES" sz="2100" dirty="0"/>
              <a:t>internacionalización de las universidades</a:t>
            </a:r>
            <a:endParaRPr lang="es-ES_tradnl" sz="2100" dirty="0"/>
          </a:p>
        </p:txBody>
      </p:sp>
    </p:spTree>
    <p:extLst>
      <p:ext uri="{BB962C8B-B14F-4D97-AF65-F5344CB8AC3E}">
        <p14:creationId xmlns:p14="http://schemas.microsoft.com/office/powerpoint/2010/main" val="1375820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idx="1"/>
          </p:nvPr>
        </p:nvSpPr>
        <p:spPr>
          <a:xfrm>
            <a:off x="395536" y="1504472"/>
            <a:ext cx="8280920" cy="4156776"/>
          </a:xfrm>
        </p:spPr>
        <p:txBody>
          <a:bodyPr/>
          <a:lstStyle/>
          <a:p>
            <a:pPr algn="just"/>
            <a:r>
              <a:rPr lang="es-ES_tradnl" b="1" dirty="0" smtClean="0"/>
              <a:t>Objetivo</a:t>
            </a:r>
            <a:r>
              <a:rPr lang="es-ES_tradnl" dirty="0" smtClean="0"/>
              <a:t>: Formación de staff </a:t>
            </a:r>
            <a:r>
              <a:rPr lang="es-ES_tradnl" dirty="0"/>
              <a:t>de </a:t>
            </a:r>
            <a:r>
              <a:rPr lang="es-ES_tradnl" dirty="0" err="1"/>
              <a:t>ORIs</a:t>
            </a:r>
            <a:r>
              <a:rPr lang="es-ES_tradnl" dirty="0"/>
              <a:t> capacidades de </a:t>
            </a:r>
            <a:r>
              <a:rPr lang="es-ES_tradnl" dirty="0" err="1"/>
              <a:t>gesti</a:t>
            </a:r>
            <a:r>
              <a:rPr lang="es-ES" dirty="0" err="1"/>
              <a:t>ón</a:t>
            </a:r>
            <a:r>
              <a:rPr lang="es-ES" dirty="0"/>
              <a:t> para la administración eficiente de las </a:t>
            </a:r>
            <a:r>
              <a:rPr lang="es-ES" dirty="0" err="1"/>
              <a:t>ORIs</a:t>
            </a:r>
            <a:r>
              <a:rPr lang="es-ES" dirty="0" smtClean="0"/>
              <a:t>.</a:t>
            </a:r>
            <a:endParaRPr lang="es-ES_tradnl" dirty="0"/>
          </a:p>
          <a:p>
            <a:pPr algn="just"/>
            <a:r>
              <a:rPr lang="es-ES_tradnl" b="1" dirty="0"/>
              <a:t>Actividades</a:t>
            </a:r>
            <a:r>
              <a:rPr lang="es-ES_tradnl" dirty="0"/>
              <a:t>:</a:t>
            </a:r>
          </a:p>
          <a:p>
            <a:pPr marL="457200" indent="-457200" algn="just">
              <a:buAutoNum type="arabicParenR"/>
            </a:pPr>
            <a:r>
              <a:rPr lang="es-ES_tradnl" dirty="0"/>
              <a:t>Plan de </a:t>
            </a:r>
            <a:r>
              <a:rPr lang="es-ES_tradnl" dirty="0" err="1"/>
              <a:t>Formaci</a:t>
            </a:r>
            <a:r>
              <a:rPr lang="es-ES" dirty="0" err="1"/>
              <a:t>ón</a:t>
            </a:r>
            <a:r>
              <a:rPr lang="es-ES" dirty="0"/>
              <a:t> detallado</a:t>
            </a:r>
          </a:p>
          <a:p>
            <a:pPr marL="457200" indent="-457200" algn="just">
              <a:buAutoNum type="arabicParenR"/>
            </a:pPr>
            <a:r>
              <a:rPr lang="es-ES" dirty="0"/>
              <a:t>1er módulo formativo: organización y gestión de ORIS</a:t>
            </a:r>
          </a:p>
          <a:p>
            <a:pPr marL="457200" indent="-457200" algn="just">
              <a:buAutoNum type="arabicParenR"/>
            </a:pPr>
            <a:r>
              <a:rPr lang="es-ES_tradnl" dirty="0"/>
              <a:t>2º m</a:t>
            </a:r>
            <a:r>
              <a:rPr lang="es-ES" dirty="0" err="1"/>
              <a:t>ódulo</a:t>
            </a:r>
            <a:r>
              <a:rPr lang="es-ES" dirty="0"/>
              <a:t> formativo: Acuerdos de Cooperación Internacional y </a:t>
            </a:r>
            <a:r>
              <a:rPr lang="es-ES" dirty="0" err="1"/>
              <a:t>networks</a:t>
            </a:r>
            <a:endParaRPr lang="es-ES" dirty="0"/>
          </a:p>
          <a:p>
            <a:pPr marL="457200" indent="-457200" algn="just">
              <a:buAutoNum type="arabicParenR"/>
            </a:pPr>
            <a:r>
              <a:rPr lang="es-ES" dirty="0"/>
              <a:t>3er módulo formativo: Oportunidades de Financiación y Proyectos de </a:t>
            </a:r>
            <a:r>
              <a:rPr lang="es-ES" dirty="0" smtClean="0"/>
              <a:t>Cooperación</a:t>
            </a:r>
          </a:p>
          <a:p>
            <a:pPr marL="457200" indent="-457200" algn="just">
              <a:buAutoNum type="arabicParenR"/>
            </a:pPr>
            <a:r>
              <a:rPr lang="es-ES" dirty="0" smtClean="0"/>
              <a:t>4º módulo formativo: Gestión de base de datos y TI</a:t>
            </a:r>
          </a:p>
          <a:p>
            <a:pPr marL="457200" indent="-457200" algn="just">
              <a:buAutoNum type="arabicParenR"/>
            </a:pPr>
            <a:r>
              <a:rPr lang="es-ES" dirty="0" smtClean="0"/>
              <a:t>Formación Práctica para el personal de RRII</a:t>
            </a:r>
          </a:p>
          <a:p>
            <a:pPr marL="457200" indent="-457200" algn="just">
              <a:buAutoNum type="arabicParenR"/>
            </a:pPr>
            <a:r>
              <a:rPr lang="es-ES" dirty="0" smtClean="0"/>
              <a:t>Manual: Organización y Gestión de RRII</a:t>
            </a:r>
            <a:endParaRPr lang="es-ES" dirty="0"/>
          </a:p>
        </p:txBody>
      </p:sp>
      <p:sp>
        <p:nvSpPr>
          <p:cNvPr id="3" name="Título 2"/>
          <p:cNvSpPr>
            <a:spLocks noGrp="1"/>
          </p:cNvSpPr>
          <p:nvPr>
            <p:ph type="title"/>
          </p:nvPr>
        </p:nvSpPr>
        <p:spPr>
          <a:xfrm>
            <a:off x="200708" y="19581"/>
            <a:ext cx="3723220" cy="961147"/>
          </a:xfrm>
        </p:spPr>
        <p:txBody>
          <a:bodyPr/>
          <a:lstStyle/>
          <a:p>
            <a:r>
              <a:rPr lang="es-ES_tradnl" sz="2800" dirty="0" smtClean="0"/>
              <a:t>WP2 - </a:t>
            </a:r>
            <a:r>
              <a:rPr lang="es-ES" sz="2800" dirty="0"/>
              <a:t>Capacitación del personal de RRII</a:t>
            </a:r>
            <a:r>
              <a:rPr lang="es-ES_tradnl" sz="3600" dirty="0">
                <a:latin typeface="Calibri" charset="0"/>
                <a:ea typeface="Calibri" charset="0"/>
                <a:cs typeface="Times New Roman" charset="0"/>
              </a:rPr>
              <a:t/>
            </a:r>
            <a:br>
              <a:rPr lang="es-ES_tradnl" sz="3600" dirty="0">
                <a:latin typeface="Calibri" charset="0"/>
                <a:ea typeface="Calibri" charset="0"/>
                <a:cs typeface="Times New Roman" charset="0"/>
              </a:rPr>
            </a:br>
            <a:endParaRPr lang="es-ES_tradnl" sz="3600" dirty="0"/>
          </a:p>
        </p:txBody>
      </p:sp>
    </p:spTree>
    <p:extLst>
      <p:ext uri="{BB962C8B-B14F-4D97-AF65-F5344CB8AC3E}">
        <p14:creationId xmlns:p14="http://schemas.microsoft.com/office/powerpoint/2010/main" val="1055480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idx="1"/>
          </p:nvPr>
        </p:nvSpPr>
        <p:spPr>
          <a:xfrm>
            <a:off x="200708" y="1340769"/>
            <a:ext cx="8352928" cy="4156776"/>
          </a:xfrm>
        </p:spPr>
        <p:txBody>
          <a:bodyPr/>
          <a:lstStyle/>
          <a:p>
            <a:pPr algn="just"/>
            <a:r>
              <a:rPr lang="es-ES_tradnl" b="1" dirty="0"/>
              <a:t>Objetivo</a:t>
            </a:r>
            <a:r>
              <a:rPr lang="es-ES_tradnl" dirty="0"/>
              <a:t>: profundizar en la internacionalización</a:t>
            </a:r>
            <a:r>
              <a:rPr lang="es-ES" dirty="0"/>
              <a:t> de EAI y mostrar sus beneficios</a:t>
            </a:r>
            <a:r>
              <a:rPr lang="es-ES" dirty="0" smtClean="0"/>
              <a:t>.</a:t>
            </a:r>
            <a:endParaRPr lang="es-ES_tradnl" sz="1400" dirty="0"/>
          </a:p>
          <a:p>
            <a:pPr algn="just"/>
            <a:r>
              <a:rPr lang="es-ES_tradnl" b="1" dirty="0"/>
              <a:t>Actividades</a:t>
            </a:r>
            <a:r>
              <a:rPr lang="es-ES_tradnl" dirty="0"/>
              <a:t>:</a:t>
            </a:r>
          </a:p>
          <a:p>
            <a:pPr marL="457200" indent="-457200" algn="just">
              <a:buAutoNum type="arabicParenR"/>
            </a:pPr>
            <a:r>
              <a:rPr lang="es-ES_tradnl" dirty="0" err="1"/>
              <a:t>An</a:t>
            </a:r>
            <a:r>
              <a:rPr lang="es-ES" dirty="0" err="1"/>
              <a:t>álisis</a:t>
            </a:r>
            <a:r>
              <a:rPr lang="es-ES" dirty="0"/>
              <a:t> comparativo de las potencialidades de internacionalización en E/A/I</a:t>
            </a:r>
          </a:p>
          <a:p>
            <a:pPr marL="457200" indent="-457200" algn="just">
              <a:buAutoNum type="arabicParenR"/>
            </a:pPr>
            <a:r>
              <a:rPr lang="es-ES" dirty="0"/>
              <a:t>Seminario: Tendencias y Oportunidades para alcanzar los estándares en la E/A/I a través de la internacionalización</a:t>
            </a:r>
          </a:p>
          <a:p>
            <a:pPr marL="457200" indent="-457200" algn="just">
              <a:buAutoNum type="arabicParenR"/>
            </a:pPr>
            <a:r>
              <a:rPr lang="es-ES" dirty="0"/>
              <a:t>Seminario: Impulsando las oportunidades en investigación a través de la Internacionalización</a:t>
            </a:r>
          </a:p>
          <a:p>
            <a:pPr marL="457200" indent="-457200" algn="just">
              <a:buAutoNum type="arabicParenR"/>
            </a:pPr>
            <a:r>
              <a:rPr lang="es-ES" dirty="0">
                <a:hlinkClick r:id="rId2"/>
              </a:rPr>
              <a:t>Manual de BP: Internacionalización de EAI</a:t>
            </a:r>
            <a:endParaRPr lang="es-ES" dirty="0"/>
          </a:p>
          <a:p>
            <a:pPr marL="457200" indent="-457200" algn="just">
              <a:buAutoNum type="arabicParenR"/>
            </a:pPr>
            <a:r>
              <a:rPr lang="es-ES" dirty="0">
                <a:hlinkClick r:id="rId3"/>
              </a:rPr>
              <a:t>Recomendaciones Nacionales para la internacionalización de E/A/I</a:t>
            </a:r>
            <a:endParaRPr lang="es-ES" dirty="0"/>
          </a:p>
          <a:p>
            <a:pPr marL="457200" indent="-457200" algn="just">
              <a:buAutoNum type="arabicParenR"/>
            </a:pPr>
            <a:r>
              <a:rPr lang="es-ES" dirty="0"/>
              <a:t>Actividad Piloto: movilidad Internacional </a:t>
            </a:r>
            <a:endParaRPr lang="es-ES_tradnl" dirty="0"/>
          </a:p>
        </p:txBody>
      </p:sp>
      <p:sp>
        <p:nvSpPr>
          <p:cNvPr id="3" name="Título 2"/>
          <p:cNvSpPr>
            <a:spLocks noGrp="1"/>
          </p:cNvSpPr>
          <p:nvPr>
            <p:ph type="title"/>
          </p:nvPr>
        </p:nvSpPr>
        <p:spPr>
          <a:xfrm>
            <a:off x="200708" y="19581"/>
            <a:ext cx="5307396" cy="1321188"/>
          </a:xfrm>
        </p:spPr>
        <p:txBody>
          <a:bodyPr/>
          <a:lstStyle/>
          <a:p>
            <a:r>
              <a:rPr lang="es-ES_tradnl" sz="2400" dirty="0"/>
              <a:t>WP3 - </a:t>
            </a:r>
            <a:r>
              <a:rPr lang="es-ES" sz="2400" dirty="0"/>
              <a:t>Desarrollo de oportunidades para la internacionalización en E/A/I</a:t>
            </a:r>
            <a:r>
              <a:rPr lang="es-ES_tradnl" sz="2400" dirty="0">
                <a:latin typeface="Calibri" charset="0"/>
                <a:ea typeface="Calibri" charset="0"/>
                <a:cs typeface="Times New Roman" charset="0"/>
              </a:rPr>
              <a:t/>
            </a:r>
            <a:br>
              <a:rPr lang="es-ES_tradnl" sz="2400" dirty="0">
                <a:latin typeface="Calibri" charset="0"/>
                <a:ea typeface="Calibri" charset="0"/>
                <a:cs typeface="Times New Roman" charset="0"/>
              </a:rPr>
            </a:br>
            <a:endParaRPr lang="es-ES_tradnl" sz="2400" dirty="0"/>
          </a:p>
        </p:txBody>
      </p:sp>
    </p:spTree>
    <p:extLst>
      <p:ext uri="{BB962C8B-B14F-4D97-AF65-F5344CB8AC3E}">
        <p14:creationId xmlns:p14="http://schemas.microsoft.com/office/powerpoint/2010/main" val="638326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es-ES" dirty="0"/>
              <a:t>Movilidad Piloto Internacional</a:t>
            </a:r>
            <a:r>
              <a:rPr lang="es-ES_tradnl" sz="4000" dirty="0">
                <a:latin typeface="Calibri" charset="0"/>
                <a:ea typeface="Calibri" charset="0"/>
                <a:cs typeface="Times New Roman" charset="0"/>
              </a:rPr>
              <a:t/>
            </a:r>
            <a:br>
              <a:rPr lang="es-ES_tradnl" sz="4000" dirty="0">
                <a:latin typeface="Calibri" charset="0"/>
                <a:ea typeface="Calibri" charset="0"/>
                <a:cs typeface="Times New Roman" charset="0"/>
              </a:rPr>
            </a:br>
            <a:endParaRPr lang="es-ES_tradnl" dirty="0"/>
          </a:p>
        </p:txBody>
      </p:sp>
      <p:graphicFrame>
        <p:nvGraphicFramePr>
          <p:cNvPr id="4" name="Tabla 3"/>
          <p:cNvGraphicFramePr>
            <a:graphicFrameLocks noGrp="1"/>
          </p:cNvGraphicFramePr>
          <p:nvPr>
            <p:extLst>
              <p:ext uri="{D42A27DB-BD31-4B8C-83A1-F6EECF244321}">
                <p14:modId xmlns:p14="http://schemas.microsoft.com/office/powerpoint/2010/main" val="4023282996"/>
              </p:ext>
            </p:extLst>
          </p:nvPr>
        </p:nvGraphicFramePr>
        <p:xfrm>
          <a:off x="467544" y="1628800"/>
          <a:ext cx="8352927" cy="3600401"/>
        </p:xfrm>
        <a:graphic>
          <a:graphicData uri="http://schemas.openxmlformats.org/drawingml/2006/table">
            <a:tbl>
              <a:tblPr firstRow="1" firstCol="1" lastRow="1" lastCol="1" bandRow="1" bandCol="1">
                <a:tableStyleId>{5C22544A-7EE6-4342-B048-85BDC9FD1C3A}</a:tableStyleId>
              </a:tblPr>
              <a:tblGrid>
                <a:gridCol w="2276416">
                  <a:extLst>
                    <a:ext uri="{9D8B030D-6E8A-4147-A177-3AD203B41FA5}">
                      <a16:colId xmlns:a16="http://schemas.microsoft.com/office/drawing/2014/main" val="20000"/>
                    </a:ext>
                  </a:extLst>
                </a:gridCol>
                <a:gridCol w="3272213">
                  <a:extLst>
                    <a:ext uri="{9D8B030D-6E8A-4147-A177-3AD203B41FA5}">
                      <a16:colId xmlns:a16="http://schemas.microsoft.com/office/drawing/2014/main" val="20001"/>
                    </a:ext>
                  </a:extLst>
                </a:gridCol>
                <a:gridCol w="2804298">
                  <a:extLst>
                    <a:ext uri="{9D8B030D-6E8A-4147-A177-3AD203B41FA5}">
                      <a16:colId xmlns:a16="http://schemas.microsoft.com/office/drawing/2014/main" val="20002"/>
                    </a:ext>
                  </a:extLst>
                </a:gridCol>
              </a:tblGrid>
              <a:tr h="600102">
                <a:tc>
                  <a:txBody>
                    <a:bodyPr/>
                    <a:lstStyle/>
                    <a:p>
                      <a:pPr algn="ctr">
                        <a:lnSpc>
                          <a:spcPct val="107000"/>
                        </a:lnSpc>
                        <a:spcAft>
                          <a:spcPts val="0"/>
                        </a:spcAft>
                      </a:pPr>
                      <a:r>
                        <a:rPr lang="es-ES_tradnl" sz="1400" dirty="0">
                          <a:effectLst/>
                          <a:latin typeface="Calibri" charset="0"/>
                          <a:ea typeface="Calibri" charset="0"/>
                          <a:cs typeface="Times New Roman" charset="0"/>
                        </a:rPr>
                        <a:t>BENEFICIARIOS</a:t>
                      </a:r>
                    </a:p>
                  </a:txBody>
                  <a:tcPr marL="68580" marR="685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lnSpc>
                          <a:spcPct val="107000"/>
                        </a:lnSpc>
                        <a:spcAft>
                          <a:spcPts val="0"/>
                        </a:spcAft>
                      </a:pPr>
                      <a:r>
                        <a:rPr lang="es-ES_tradnl" sz="1400" dirty="0">
                          <a:effectLst/>
                          <a:latin typeface="Calibri" charset="0"/>
                          <a:ea typeface="Calibri" charset="0"/>
                          <a:cs typeface="Times New Roman" charset="0"/>
                        </a:rPr>
                        <a:t>INDICADORES CUANTITATIVOS</a:t>
                      </a:r>
                    </a:p>
                  </a:txBody>
                  <a:tcPr marL="68580" marR="685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457200" algn="l">
                        <a:lnSpc>
                          <a:spcPct val="107000"/>
                        </a:lnSpc>
                        <a:spcAft>
                          <a:spcPts val="0"/>
                        </a:spcAft>
                      </a:pPr>
                      <a:r>
                        <a:rPr lang="es-ES_tradnl" sz="1400" dirty="0">
                          <a:effectLst/>
                          <a:latin typeface="Calibri" charset="0"/>
                          <a:ea typeface="Calibri" charset="0"/>
                          <a:cs typeface="Times New Roman" charset="0"/>
                        </a:rPr>
                        <a:t>INDICADORES CUALITATIVOS</a:t>
                      </a:r>
                    </a:p>
                  </a:txBody>
                  <a:tcPr marL="68580" marR="685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0"/>
                  </a:ext>
                </a:extLst>
              </a:tr>
              <a:tr h="3000299">
                <a:tc>
                  <a:txBody>
                    <a:bodyPr/>
                    <a:lstStyle/>
                    <a:p>
                      <a:pPr marL="285750" indent="-285750">
                        <a:lnSpc>
                          <a:spcPct val="107000"/>
                        </a:lnSpc>
                        <a:spcAft>
                          <a:spcPts val="0"/>
                        </a:spcAft>
                        <a:buFont typeface="Arial"/>
                        <a:buChar char="•"/>
                      </a:pPr>
                      <a:r>
                        <a:rPr lang="es-ES" sz="1400" dirty="0" smtClean="0">
                          <a:solidFill>
                            <a:schemeClr val="tx1"/>
                          </a:solidFill>
                          <a:effectLst/>
                        </a:rPr>
                        <a:t>Estudiantes </a:t>
                      </a:r>
                    </a:p>
                    <a:p>
                      <a:pPr marL="285750" indent="-285750">
                        <a:lnSpc>
                          <a:spcPct val="107000"/>
                        </a:lnSpc>
                        <a:spcAft>
                          <a:spcPts val="0"/>
                        </a:spcAft>
                        <a:buFont typeface="Arial"/>
                        <a:buChar char="•"/>
                      </a:pPr>
                      <a:endParaRPr lang="es-ES_tradnl" sz="1400" dirty="0">
                        <a:solidFill>
                          <a:schemeClr val="tx1"/>
                        </a:solidFill>
                        <a:effectLst/>
                      </a:endParaRPr>
                    </a:p>
                    <a:p>
                      <a:pPr marL="285750" indent="-285750">
                        <a:lnSpc>
                          <a:spcPct val="107000"/>
                        </a:lnSpc>
                        <a:spcAft>
                          <a:spcPts val="0"/>
                        </a:spcAft>
                        <a:buFont typeface="Arial"/>
                        <a:buChar char="•"/>
                      </a:pPr>
                      <a:r>
                        <a:rPr lang="es-ES" sz="1400" dirty="0">
                          <a:solidFill>
                            <a:schemeClr val="tx1"/>
                          </a:solidFill>
                          <a:effectLst/>
                        </a:rPr>
                        <a:t>Profesores</a:t>
                      </a:r>
                    </a:p>
                    <a:p>
                      <a:pPr marL="285750" indent="-285750">
                        <a:lnSpc>
                          <a:spcPct val="107000"/>
                        </a:lnSpc>
                        <a:spcAft>
                          <a:spcPts val="0"/>
                        </a:spcAft>
                        <a:buFont typeface="Arial"/>
                        <a:buChar char="•"/>
                      </a:pPr>
                      <a:endParaRPr lang="es-ES_tradnl" sz="1400" dirty="0">
                        <a:solidFill>
                          <a:schemeClr val="tx1"/>
                        </a:solidFill>
                        <a:effectLst/>
                      </a:endParaRPr>
                    </a:p>
                  </a:txBody>
                  <a:tcPr marL="68580" marR="685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marL="285750" indent="-285750" algn="just">
                        <a:lnSpc>
                          <a:spcPct val="107000"/>
                        </a:lnSpc>
                        <a:spcAft>
                          <a:spcPts val="0"/>
                        </a:spcAft>
                        <a:buFont typeface="Arial"/>
                        <a:buChar char="•"/>
                      </a:pPr>
                      <a:r>
                        <a:rPr lang="es-ES" sz="1400" dirty="0">
                          <a:solidFill>
                            <a:schemeClr val="tx1"/>
                          </a:solidFill>
                          <a:effectLst/>
                        </a:rPr>
                        <a:t>32 </a:t>
                      </a:r>
                      <a:r>
                        <a:rPr lang="es-ES" sz="1400" dirty="0" smtClean="0">
                          <a:solidFill>
                            <a:schemeClr val="tx1"/>
                          </a:solidFill>
                          <a:effectLst/>
                        </a:rPr>
                        <a:t>movilidades (</a:t>
                      </a:r>
                      <a:r>
                        <a:rPr lang="es-ES" sz="1400" dirty="0">
                          <a:solidFill>
                            <a:schemeClr val="tx1"/>
                          </a:solidFill>
                          <a:effectLst/>
                        </a:rPr>
                        <a:t>Duración 2 semanas)</a:t>
                      </a:r>
                    </a:p>
                    <a:p>
                      <a:pPr marL="0" indent="0" algn="just">
                        <a:lnSpc>
                          <a:spcPct val="107000"/>
                        </a:lnSpc>
                        <a:spcAft>
                          <a:spcPts val="0"/>
                        </a:spcAft>
                        <a:buFont typeface="Arial"/>
                        <a:buNone/>
                      </a:pPr>
                      <a:endParaRPr lang="es-ES_tradnl" sz="1400" dirty="0">
                        <a:solidFill>
                          <a:schemeClr val="tx1"/>
                        </a:solidFill>
                        <a:effectLst/>
                      </a:endParaRPr>
                    </a:p>
                    <a:p>
                      <a:pPr marL="285750" indent="-285750" algn="just">
                        <a:lnSpc>
                          <a:spcPct val="107000"/>
                        </a:lnSpc>
                        <a:spcAft>
                          <a:spcPts val="0"/>
                        </a:spcAft>
                        <a:buFont typeface="Arial"/>
                        <a:buChar char="•"/>
                      </a:pPr>
                      <a:r>
                        <a:rPr lang="es-ES" sz="1400" dirty="0">
                          <a:solidFill>
                            <a:schemeClr val="tx1"/>
                          </a:solidFill>
                          <a:effectLst/>
                        </a:rPr>
                        <a:t>identificación de 3 propuestas de proyectos de colaboración durante el periodo de ejecución del proyecto</a:t>
                      </a:r>
                    </a:p>
                    <a:p>
                      <a:pPr marL="0" indent="0" algn="just">
                        <a:lnSpc>
                          <a:spcPct val="107000"/>
                        </a:lnSpc>
                        <a:spcAft>
                          <a:spcPts val="0"/>
                        </a:spcAft>
                        <a:buFont typeface="Arial"/>
                        <a:buNone/>
                      </a:pPr>
                      <a:endParaRPr lang="es-ES" sz="1400" dirty="0">
                        <a:solidFill>
                          <a:schemeClr val="tx1"/>
                        </a:solidFill>
                        <a:effectLst/>
                      </a:endParaRPr>
                    </a:p>
                    <a:p>
                      <a:pPr marL="285750" indent="-285750" algn="just">
                        <a:lnSpc>
                          <a:spcPct val="107000"/>
                        </a:lnSpc>
                        <a:spcAft>
                          <a:spcPts val="0"/>
                        </a:spcAft>
                        <a:buFont typeface="Arial"/>
                        <a:buChar char="•"/>
                      </a:pPr>
                      <a:r>
                        <a:rPr lang="es-ES" sz="1400" dirty="0">
                          <a:solidFill>
                            <a:schemeClr val="tx1"/>
                          </a:solidFill>
                          <a:effectLst/>
                        </a:rPr>
                        <a:t>Realización de 6 movilidades virtuales (cada IES en UE apoyará y formará 2 investigadores de IES en PNE).</a:t>
                      </a:r>
                      <a:endParaRPr lang="es-ES_tradnl" sz="1400" dirty="0">
                        <a:solidFill>
                          <a:schemeClr val="tx1"/>
                        </a:solidFill>
                        <a:effectLst/>
                        <a:latin typeface="Calibri" charset="0"/>
                        <a:ea typeface="Calibri" charset="0"/>
                        <a:cs typeface="Times New Roman" charset="0"/>
                      </a:endParaRPr>
                    </a:p>
                  </a:txBody>
                  <a:tcPr marL="68580" marR="685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marL="65088" indent="0" algn="l" defTabSz="914400" rtl="0" eaLnBrk="1" latinLnBrk="0" hangingPunct="1">
                        <a:lnSpc>
                          <a:spcPct val="107000"/>
                        </a:lnSpc>
                        <a:spcAft>
                          <a:spcPts val="0"/>
                        </a:spcAft>
                        <a:buFont typeface="Arial"/>
                        <a:buNone/>
                        <a:tabLst>
                          <a:tab pos="273050" algn="l"/>
                        </a:tabLst>
                      </a:pPr>
                      <a:endParaRPr lang="es-ES_tradnl" sz="1400" b="1" kern="1200" dirty="0">
                        <a:solidFill>
                          <a:schemeClr val="tx1"/>
                        </a:solidFill>
                        <a:effectLst/>
                        <a:latin typeface="+mn-lt"/>
                        <a:ea typeface="+mn-ea"/>
                        <a:cs typeface="+mn-cs"/>
                      </a:endParaRPr>
                    </a:p>
                    <a:p>
                      <a:pPr marL="350838" indent="-285750" algn="l" defTabSz="914400" rtl="0" eaLnBrk="1" latinLnBrk="0" hangingPunct="1">
                        <a:lnSpc>
                          <a:spcPct val="107000"/>
                        </a:lnSpc>
                        <a:spcAft>
                          <a:spcPts val="0"/>
                        </a:spcAft>
                        <a:buFont typeface="Arial"/>
                        <a:buChar char="•"/>
                        <a:tabLst>
                          <a:tab pos="273050" algn="l"/>
                        </a:tabLst>
                      </a:pPr>
                      <a:r>
                        <a:rPr lang="es-ES" sz="1400" b="1" kern="1200" dirty="0" smtClean="0">
                          <a:solidFill>
                            <a:schemeClr val="tx1"/>
                          </a:solidFill>
                          <a:effectLst/>
                          <a:latin typeface="+mn-lt"/>
                          <a:ea typeface="+mn-ea"/>
                          <a:cs typeface="+mn-cs"/>
                        </a:rPr>
                        <a:t>Colaboración </a:t>
                      </a:r>
                      <a:r>
                        <a:rPr lang="es-ES" sz="1400" b="1" kern="1200" dirty="0">
                          <a:solidFill>
                            <a:schemeClr val="tx1"/>
                          </a:solidFill>
                          <a:effectLst/>
                          <a:latin typeface="+mn-lt"/>
                          <a:ea typeface="+mn-ea"/>
                          <a:cs typeface="+mn-cs"/>
                        </a:rPr>
                        <a:t>entre universidades a lo largo del desarrollo del proyecto.</a:t>
                      </a:r>
                      <a:endParaRPr lang="es-ES_tradnl" sz="1400" b="1" kern="1200" dirty="0">
                        <a:solidFill>
                          <a:schemeClr val="tx1"/>
                        </a:solidFill>
                        <a:effectLst/>
                        <a:latin typeface="+mn-lt"/>
                        <a:ea typeface="+mn-ea"/>
                        <a:cs typeface="+mn-cs"/>
                      </a:endParaRPr>
                    </a:p>
                  </a:txBody>
                  <a:tcPr marL="68580" marR="685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411890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Personalizado 1">
      <a:dk1>
        <a:sysClr val="windowText" lastClr="000000"/>
      </a:dk1>
      <a:lt1>
        <a:sysClr val="window" lastClr="FFFFFF"/>
      </a:lt1>
      <a:dk2>
        <a:srgbClr val="5A6378"/>
      </a:dk2>
      <a:lt2>
        <a:srgbClr val="D4D4D6"/>
      </a:lt2>
      <a:accent1>
        <a:srgbClr val="EDD9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81DF0802B8D67C4E8AA2853E84D0664C" ma:contentTypeVersion="3" ma:contentTypeDescription="Crear nuevo documento." ma:contentTypeScope="" ma:versionID="df0fd28ba0c56c7c68e0589e458ef02a">
  <xsd:schema xmlns:xsd="http://www.w3.org/2001/XMLSchema" xmlns:xs="http://www.w3.org/2001/XMLSchema" xmlns:p="http://schemas.microsoft.com/office/2006/metadata/properties" xmlns:ns2="05bb38e5-5de9-420a-8684-1aeebdd98d72" xmlns:ns3="2d51b59a-b489-4a69-85e4-9d1ab1b45283" targetNamespace="http://schemas.microsoft.com/office/2006/metadata/properties" ma:root="true" ma:fieldsID="ce6a78697bbc6a1ac921b52525769b9f" ns2:_="" ns3:_="">
    <xsd:import namespace="05bb38e5-5de9-420a-8684-1aeebdd98d72"/>
    <xsd:import namespace="2d51b59a-b489-4a69-85e4-9d1ab1b45283"/>
    <xsd:element name="properties">
      <xsd:complexType>
        <xsd:sequence>
          <xsd:element name="documentManagement">
            <xsd:complexType>
              <xsd:all>
                <xsd:element ref="ns2:SharedWithUsers" minOccurs="0"/>
                <xsd:element ref="ns3:SharingHintHash"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bb38e5-5de9-420a-8684-1aeebdd98d72"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0" nillable="true" ma:displayName="Detalles de uso compartido"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d51b59a-b489-4a69-85e4-9d1ab1b45283" elementFormDefault="qualified">
    <xsd:import namespace="http://schemas.microsoft.com/office/2006/documentManagement/types"/>
    <xsd:import namespace="http://schemas.microsoft.com/office/infopath/2007/PartnerControls"/>
    <xsd:element name="SharingHintHash" ma:index="9" nillable="true" ma:displayName="Hash de la sugerencia para compartir"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1B837D-0E98-4981-9257-E711A4FBE5B2}">
  <ds:schemaRefs>
    <ds:schemaRef ds:uri="http://schemas.microsoft.com/office/2006/documentManagement/types"/>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 ds:uri="2d51b59a-b489-4a69-85e4-9d1ab1b45283"/>
    <ds:schemaRef ds:uri="05bb38e5-5de9-420a-8684-1aeebdd98d72"/>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9AF57561-9F93-4432-A977-06719B85F4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bb38e5-5de9-420a-8684-1aeebdd98d72"/>
    <ds:schemaRef ds:uri="2d51b59a-b489-4a69-85e4-9d1ab1b452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4522DB-DFB4-45B7-AE06-BFE2ADB1F3A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3593</TotalTime>
  <Words>1011</Words>
  <Application>Microsoft Office PowerPoint</Application>
  <PresentationFormat>Presentación en pantalla (4:3)</PresentationFormat>
  <Paragraphs>131</Paragraphs>
  <Slides>17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17</vt:i4>
      </vt:variant>
    </vt:vector>
  </HeadingPairs>
  <TitlesOfParts>
    <vt:vector size="22" baseType="lpstr">
      <vt:lpstr>Arial</vt:lpstr>
      <vt:lpstr>Browallia New</vt:lpstr>
      <vt:lpstr>Calibri</vt:lpstr>
      <vt:lpstr>Times New Roman</vt:lpstr>
      <vt:lpstr>Tema de Office</vt:lpstr>
      <vt:lpstr>Programa para la Internacionalización en las Universidades de Chile y Perú  (INCHIPE - 561816-EPP-1-2015-1-ES-EPPKA2-CBHE-JP) </vt:lpstr>
      <vt:lpstr>¿Qué es inchipe?</vt:lpstr>
      <vt:lpstr>¿Quiénes somos?</vt:lpstr>
      <vt:lpstr>¿cuáles son los grupos objetivo?</vt:lpstr>
      <vt:lpstr>Estructura del proyecto</vt:lpstr>
      <vt:lpstr>Wp1 - Planificación de políticas y planificación estratégica para la  internacionalización de las universidades</vt:lpstr>
      <vt:lpstr>WP2 - Capacitación del personal de RRII </vt:lpstr>
      <vt:lpstr>WP3 - Desarrollo de oportunidades para la internacionalización en E/A/I </vt:lpstr>
      <vt:lpstr>Movilidad Piloto Internacional </vt:lpstr>
      <vt:lpstr>WP4 - Medidas para la mejora de infraestructuras </vt:lpstr>
      <vt:lpstr>Wp5 - Red multi-regional de internacionalización </vt:lpstr>
      <vt:lpstr>Resultados E IMPACTO</vt:lpstr>
      <vt:lpstr>RESULTADOS E IMPACTO</vt:lpstr>
      <vt:lpstr>RESULTADOS E IMPACTO</vt:lpstr>
      <vt:lpstr>Resultados e impacto</vt:lpstr>
      <vt:lpstr>Presentación de PowerPoint</vt:lpstr>
      <vt:lpstr>Presentación de PowerPoint</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LMARISCAL</dc:creator>
  <cp:lastModifiedBy>Ismael Crôtte</cp:lastModifiedBy>
  <cp:revision>98</cp:revision>
  <dcterms:created xsi:type="dcterms:W3CDTF">2016-02-18T11:43:08Z</dcterms:created>
  <dcterms:modified xsi:type="dcterms:W3CDTF">2019-03-06T23:11:06Z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0x01010081DF0802B8D67C4E8AA2853E84D0664C</vt:lpwstr>
  </property>
</Properties>
</file>