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83" r:id="rId7"/>
    <p:sldId id="282" r:id="rId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109" d="100"/>
          <a:sy n="109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95B5-E200-4830-8EA3-C2FBF0DCCA57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A178-000E-4592-8815-E3081B4BA73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DFBA-8E39-45D4-A280-B48BDFB97344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D7EE-D9DE-4629-BB20-C1D22CF1584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A0EF-D243-460C-A772-4366268DB608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1764-369C-4716-A875-58071BBC860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DC16-C2A9-431C-997C-DA4A88A22D63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D503-8A7D-43EE-9D63-EBA4694A2DC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3310-AC8A-44B8-A6AD-CE5389D171F9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EC5B-0ED4-4056-BB50-CF9E69FD0F3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2B15-B2D8-42B1-B961-DF29B1FB9DAC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973E-88D4-4DF2-9E2D-66A95E83880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51BA-F3DE-4AB0-8FF4-DBB14AD5C63F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F00B-FDA8-450B-A10B-4C46411C74A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A527-5908-4A61-AF37-8FB46607CF63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594C-3C7B-45A5-AACF-EE5B0846729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DE5F-D290-483F-B531-790EC8C50170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DDEB-F20B-484F-B808-4D198F76922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86E6-0E4F-43F1-9745-03C4CAAAC54A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4BDC-9B5C-4E2A-B85F-F02ED8AA721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CD56-F5EA-4D09-85B8-AA12DD3B7954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CA99-C7E4-4CED-BAB8-E3F7D9C0B64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2C206D-A9F8-4B38-81CD-7981E07057B4}" type="datetimeFigureOut">
              <a:rPr lang="es-AR"/>
              <a:pPr>
                <a:defRPr/>
              </a:pPr>
              <a:t>06/03/2019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6BDDF8-1842-416E-A668-A820C2FD21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8" y="-90488"/>
            <a:ext cx="9271001" cy="69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28625" y="5572125"/>
            <a:ext cx="3971925" cy="357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000" b="1" smtClean="0">
                <a:solidFill>
                  <a:schemeClr val="bg1"/>
                </a:solidFill>
              </a:rPr>
              <a:t>NUESTRO PAÍS ARGENTINA</a:t>
            </a:r>
          </a:p>
        </p:txBody>
      </p:sp>
      <p:pic>
        <p:nvPicPr>
          <p:cNvPr id="4099" name="Picture 11" descr="mapa"/>
          <p:cNvPicPr>
            <a:picLocks noChangeAspect="1" noChangeArrowheads="1"/>
          </p:cNvPicPr>
          <p:nvPr/>
        </p:nvPicPr>
        <p:blipFill rotWithShape="1">
          <a:blip r:embed="rId2"/>
          <a:srcRect b="9019"/>
          <a:stretch/>
        </p:blipFill>
        <p:spPr bwMode="auto">
          <a:xfrm>
            <a:off x="166416" y="548681"/>
            <a:ext cx="3709988" cy="466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876404" y="548681"/>
            <a:ext cx="49053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El nombre Argentina proviene del vocablo latín "</a:t>
            </a:r>
            <a:r>
              <a:rPr lang="es-ES" sz="2000" dirty="0" err="1"/>
              <a:t>argentum</a:t>
            </a:r>
            <a:r>
              <a:rPr lang="es-ES" sz="2000" dirty="0"/>
              <a:t>“, que significa "plata</a:t>
            </a:r>
            <a:r>
              <a:rPr lang="es-ES" sz="2000" dirty="0" smtClean="0"/>
              <a:t>".</a:t>
            </a:r>
          </a:p>
          <a:p>
            <a:pPr algn="just"/>
            <a:endParaRPr lang="es-ES" sz="2000" dirty="0"/>
          </a:p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El origen de este nombre se remonta a los viajes de los primeros conquistadores españoles al Río de la Plata, alrededor del año 1500 que encontraron "indios" en la región, que les regalaron objetos de plata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La población del país es de 40 millones de habitantes, 50% de ellos viven en la ciudad y provincia de Buenos Aires. 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428625" y="5572125"/>
            <a:ext cx="3971925" cy="357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NUESTRA PROVINCIA</a:t>
            </a:r>
          </a:p>
        </p:txBody>
      </p:sp>
      <p:pic>
        <p:nvPicPr>
          <p:cNvPr id="6148" name="Picture 8" descr="s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40768"/>
            <a:ext cx="39499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427984" y="755699"/>
            <a:ext cx="43204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80000"/>
              <a:buBlip>
                <a:blip r:embed="rId3"/>
              </a:buBlip>
            </a:pPr>
            <a:r>
              <a:rPr lang="es-ES" sz="2200" dirty="0">
                <a:latin typeface="+mn-lt"/>
              </a:rPr>
              <a:t>Santiago del Estero es la ciudad más antigua fundada por los españoles, que sigue en pie. Por ello se la considera la "Madre de Ciudades". Es cuna de artesanos y músicos. </a:t>
            </a:r>
          </a:p>
          <a:p>
            <a:pPr algn="just">
              <a:buSzPct val="80000"/>
              <a:buBlip>
                <a:blip r:embed="rId3"/>
              </a:buBlip>
            </a:pPr>
            <a:r>
              <a:rPr lang="es-ES" sz="2200" dirty="0">
                <a:latin typeface="+mn-lt"/>
              </a:rPr>
              <a:t>La ciudad tiene un rico patrimonio histórico, herencia de antiguas culturas desarrolladas en nuestro territorio. </a:t>
            </a:r>
          </a:p>
          <a:p>
            <a:pPr algn="just"/>
            <a:r>
              <a:rPr lang="es-ES" sz="2200" dirty="0">
                <a:latin typeface="+mn-lt"/>
              </a:rPr>
              <a:t>Ellas han dejado su legado en los museos, nuestros verdaderos tesoros.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28625" y="5572125"/>
            <a:ext cx="3971925" cy="357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LA UNIVERSIDAD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49911" y="620688"/>
            <a:ext cx="3890041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es-ES" sz="2000" dirty="0">
                <a:latin typeface="+mn-lt"/>
              </a:rPr>
              <a:t>Nuestra casa de estudios superiores está en la ciudad donde nacieron las primeras instituciones culturales del país. Fue desde sus inicios, orientada a satisfacer las demandas de la comunidad que le dio origen. </a:t>
            </a:r>
            <a:endParaRPr lang="es-ES" sz="2000" dirty="0" smtClean="0"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</a:pPr>
            <a:r>
              <a:rPr lang="es-ES" sz="2000" dirty="0" smtClean="0">
                <a:latin typeface="+mn-lt"/>
              </a:rPr>
              <a:t>Por </a:t>
            </a:r>
            <a:r>
              <a:rPr lang="es-ES" sz="2000" dirty="0">
                <a:latin typeface="+mn-lt"/>
              </a:rPr>
              <a:t>ello se abrieron carreras que tendieran a resolver los problemas del entorno social en el que la Universidad habría de desarrollarse. </a:t>
            </a:r>
          </a:p>
          <a:p>
            <a:pPr>
              <a:spcBef>
                <a:spcPct val="50000"/>
              </a:spcBef>
            </a:pPr>
            <a:endParaRPr lang="es-ES" sz="1500" dirty="0"/>
          </a:p>
        </p:txBody>
      </p:sp>
      <p:pic>
        <p:nvPicPr>
          <p:cNvPr id="2050" name="Picture 2" descr="C:\Users\RECTORADO\Desktop\UNS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9" y="757348"/>
            <a:ext cx="4608512" cy="32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9911" y="4414010"/>
            <a:ext cx="86144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+mj-lt"/>
              </a:rPr>
              <a:t>Fueron las características físicas, socio-culturales y climatológicas del territorio provincial las que determinaron la dirección que se le dio a la Universidad Nacional de Santiago del Estero. </a:t>
            </a:r>
            <a:endParaRPr lang="es-ES_tradnl" sz="2000" dirty="0">
              <a:latin typeface="+mj-lt"/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428625" y="5572125"/>
            <a:ext cx="3971925" cy="357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UNIVERSIDAD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597666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s-ES" dirty="0" smtClean="0">
                <a:latin typeface="+mj-lt"/>
              </a:rPr>
              <a:t>Fue fundada </a:t>
            </a:r>
            <a:r>
              <a:rPr lang="es-ES" dirty="0">
                <a:latin typeface="+mj-lt"/>
              </a:rPr>
              <a:t>el 10 de mayo de 1973. </a:t>
            </a:r>
            <a:endParaRPr lang="es-ES" dirty="0" smtClean="0">
              <a:latin typeface="+mj-lt"/>
            </a:endParaRPr>
          </a:p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s-ES" dirty="0" smtClean="0">
                <a:latin typeface="+mj-lt"/>
              </a:rPr>
              <a:t>Es </a:t>
            </a:r>
            <a:r>
              <a:rPr lang="es-ES" dirty="0">
                <a:latin typeface="+mj-lt"/>
              </a:rPr>
              <a:t>una </a:t>
            </a:r>
            <a:r>
              <a:rPr lang="es-ES" dirty="0" smtClean="0">
                <a:latin typeface="+mj-lt"/>
              </a:rPr>
              <a:t>Institución pública, </a:t>
            </a:r>
            <a:r>
              <a:rPr lang="es-ES" dirty="0">
                <a:latin typeface="+mj-lt"/>
              </a:rPr>
              <a:t>depende del </a:t>
            </a:r>
            <a:r>
              <a:rPr lang="es-ES" dirty="0" smtClean="0">
                <a:latin typeface="+mj-lt"/>
              </a:rPr>
              <a:t>Estado Nacional</a:t>
            </a:r>
            <a:r>
              <a:rPr lang="es-ES" dirty="0">
                <a:latin typeface="+mj-lt"/>
              </a:rPr>
              <a:t>, pero tiene </a:t>
            </a:r>
            <a:r>
              <a:rPr lang="es-ES" dirty="0" smtClean="0">
                <a:latin typeface="+mj-lt"/>
              </a:rPr>
              <a:t>autonomía y es gratuita. </a:t>
            </a:r>
          </a:p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s-ES" b="1" dirty="0" smtClean="0">
                <a:latin typeface="+mj-lt"/>
              </a:rPr>
              <a:t>Constituida </a:t>
            </a:r>
            <a:r>
              <a:rPr lang="es-ES" b="1" dirty="0">
                <a:latin typeface="+mj-lt"/>
              </a:rPr>
              <a:t>por </a:t>
            </a:r>
            <a:r>
              <a:rPr lang="es-ES" b="1" dirty="0" smtClean="0">
                <a:latin typeface="+mj-lt"/>
              </a:rPr>
              <a:t>Facultades</a:t>
            </a:r>
            <a:r>
              <a:rPr lang="es-ES" dirty="0" smtClean="0">
                <a:latin typeface="+mj-lt"/>
              </a:rPr>
              <a:t>: </a:t>
            </a:r>
          </a:p>
          <a:p>
            <a:pPr marL="627063" indent="-271463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Agronomía </a:t>
            </a:r>
            <a:r>
              <a:rPr lang="es-ES" dirty="0">
                <a:latin typeface="+mj-lt"/>
              </a:rPr>
              <a:t>y Agroindustrias; </a:t>
            </a:r>
            <a:endParaRPr lang="es-ES" dirty="0" smtClean="0">
              <a:latin typeface="+mj-lt"/>
            </a:endParaRPr>
          </a:p>
          <a:p>
            <a:pPr marL="627063" indent="-271463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Ciencias </a:t>
            </a:r>
            <a:r>
              <a:rPr lang="es-ES" dirty="0">
                <a:latin typeface="+mj-lt"/>
              </a:rPr>
              <a:t>Exactas y Tecnologías; </a:t>
            </a:r>
            <a:endParaRPr lang="es-ES" dirty="0" smtClean="0">
              <a:latin typeface="+mj-lt"/>
            </a:endParaRPr>
          </a:p>
          <a:p>
            <a:pPr marL="627063" indent="-271463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Humanidades</a:t>
            </a:r>
            <a:r>
              <a:rPr lang="es-ES" dirty="0">
                <a:latin typeface="+mj-lt"/>
              </a:rPr>
              <a:t>, Ciencias Sociales y de la Salud; </a:t>
            </a:r>
            <a:endParaRPr lang="es-ES" dirty="0" smtClean="0">
              <a:latin typeface="+mj-lt"/>
            </a:endParaRPr>
          </a:p>
          <a:p>
            <a:pPr marL="355600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Ciencias Forestales </a:t>
            </a:r>
          </a:p>
          <a:p>
            <a:pPr marL="355600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Cs. Médicas.</a:t>
            </a:r>
          </a:p>
          <a:p>
            <a:pPr marL="355600" algn="just">
              <a:spcBef>
                <a:spcPts val="0"/>
              </a:spcBef>
            </a:pPr>
            <a:r>
              <a:rPr lang="es-ES" dirty="0" smtClean="0">
                <a:latin typeface="+mj-lt"/>
              </a:rPr>
              <a:t>- Escuela para la Innovación Educativa.</a:t>
            </a:r>
          </a:p>
          <a:p>
            <a:pPr marL="531813" indent="-176213" algn="just">
              <a:spcBef>
                <a:spcPts val="0"/>
              </a:spcBef>
              <a:buFontTx/>
              <a:buChar char="-"/>
            </a:pPr>
            <a:r>
              <a:rPr lang="es-ES" dirty="0" smtClean="0">
                <a:latin typeface="+mj-lt"/>
              </a:rPr>
              <a:t>Escuelas </a:t>
            </a:r>
            <a:r>
              <a:rPr lang="es-ES" dirty="0">
                <a:latin typeface="+mj-lt"/>
              </a:rPr>
              <a:t>e </a:t>
            </a:r>
            <a:r>
              <a:rPr lang="es-ES" dirty="0" smtClean="0">
                <a:latin typeface="+mj-lt"/>
              </a:rPr>
              <a:t>institutos donde se desarrollan tareas de Investigación. </a:t>
            </a:r>
          </a:p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s-ES" dirty="0" smtClean="0">
                <a:latin typeface="+mj-lt"/>
              </a:rPr>
              <a:t>La conforman 17000 estudiantes, 2000 docentes y 500 agentes administrativos.</a:t>
            </a:r>
          </a:p>
          <a:p>
            <a:pPr marL="285750" indent="-285750" algn="just">
              <a:spcBef>
                <a:spcPct val="50000"/>
              </a:spcBef>
              <a:buBlip>
                <a:blip r:embed="rId3"/>
              </a:buBlip>
            </a:pPr>
            <a:r>
              <a:rPr lang="es-ES" dirty="0" smtClean="0">
                <a:latin typeface="+mj-lt"/>
              </a:rPr>
              <a:t>Además posee una estación de Radio, Canal de Televisión, Complejo Polideportivo y Residencia Universitaria entre otros.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33676"/>
              </p:ext>
            </p:extLst>
          </p:nvPr>
        </p:nvGraphicFramePr>
        <p:xfrm>
          <a:off x="395536" y="861871"/>
          <a:ext cx="2571750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4" imgW="2813066" imgH="4120372" progId="CorelDRAW.Graphic.12">
                  <p:embed/>
                </p:oleObj>
              </mc:Choice>
              <mc:Fallback>
                <p:oleObj name="CorelDRAW" r:id="rId4" imgW="2813066" imgH="4120372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61871"/>
                        <a:ext cx="2571750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7760"/>
          <a:stretch/>
        </p:blipFill>
        <p:spPr>
          <a:xfrm>
            <a:off x="0" y="0"/>
            <a:ext cx="9144000" cy="551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103663" y="25821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http://faa.unse.edu.ar/ofer.html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03848" y="261289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http://fce.unse.edu.ar/fceyt/es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56176" y="261289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http://fcf.unse.edu.ar/index.php/carreras/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5074" y="4719253"/>
            <a:ext cx="27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http://www.unse.edu.ar/index.php/medicina/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79912" y="4719253"/>
            <a:ext cx="200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</a:t>
            </a:r>
            <a:r>
              <a:rPr lang="es-E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fhu.unse.edu.ar</a:t>
            </a:r>
            <a:endParaRPr lang="es-E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59216" y="4708167"/>
            <a:ext cx="248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</a:t>
            </a:r>
            <a:r>
              <a:rPr lang="es-E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www.eie.unse.edu.ar  </a:t>
            </a:r>
            <a:endParaRPr lang="es-E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9" r="37893" b="76919"/>
          <a:stretch/>
        </p:blipFill>
        <p:spPr>
          <a:xfrm>
            <a:off x="130462" y="152400"/>
            <a:ext cx="2858056" cy="14043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03848" y="0"/>
            <a:ext cx="3240360" cy="14258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740444" y="152400"/>
            <a:ext cx="3105637" cy="16619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PREGRADO:  </a:t>
            </a:r>
            <a:r>
              <a:rPr lang="es-ES" sz="1600" dirty="0" smtClean="0">
                <a:latin typeface="+mn-lt"/>
              </a:rPr>
              <a:t>16</a:t>
            </a:r>
          </a:p>
          <a:p>
            <a:r>
              <a:rPr lang="es-ES" sz="1600" b="1" dirty="0" smtClean="0">
                <a:latin typeface="+mn-lt"/>
              </a:rPr>
              <a:t>GRADO: </a:t>
            </a:r>
            <a:r>
              <a:rPr lang="es-ES" sz="1600" dirty="0" smtClean="0">
                <a:latin typeface="+mn-lt"/>
              </a:rPr>
              <a:t>47</a:t>
            </a:r>
          </a:p>
          <a:p>
            <a:r>
              <a:rPr lang="es-ES" sz="1600" b="1" dirty="0" smtClean="0">
                <a:latin typeface="+mn-lt"/>
              </a:rPr>
              <a:t>POSGRADOS</a:t>
            </a:r>
          </a:p>
          <a:p>
            <a:pPr marL="904875" indent="-285750">
              <a:buBlip>
                <a:blip r:embed="rId3"/>
              </a:buBlip>
            </a:pPr>
            <a:r>
              <a:rPr lang="es-ES" dirty="0" smtClean="0">
                <a:latin typeface="+mn-lt"/>
              </a:rPr>
              <a:t>Especializaciones: 11</a:t>
            </a:r>
          </a:p>
          <a:p>
            <a:pPr marL="904875" indent="-285750">
              <a:buBlip>
                <a:blip r:embed="rId3"/>
              </a:buBlip>
            </a:pPr>
            <a:r>
              <a:rPr lang="es-ES" dirty="0" smtClean="0">
                <a:latin typeface="+mn-lt"/>
              </a:rPr>
              <a:t>Maestrías: 9</a:t>
            </a:r>
          </a:p>
          <a:p>
            <a:pPr marL="904875" indent="-285750">
              <a:buBlip>
                <a:blip r:embed="rId3"/>
              </a:buBlip>
            </a:pPr>
            <a:r>
              <a:rPr lang="es-ES" dirty="0" smtClean="0">
                <a:latin typeface="+mn-lt"/>
              </a:rPr>
              <a:t>Doctorados: 4</a:t>
            </a:r>
            <a:endParaRPr lang="es-ES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2341" y="551865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ORGANIZACIÓN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243989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30538" y="2205038"/>
            <a:ext cx="261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2100" i="1">
                <a:solidFill>
                  <a:schemeClr val="bg1"/>
                </a:solidFill>
              </a:rPr>
              <a:t>Gracias!!!</a:t>
            </a:r>
            <a:br>
              <a:rPr lang="es-ES" sz="2100" i="1">
                <a:solidFill>
                  <a:schemeClr val="bg1"/>
                </a:solidFill>
              </a:rPr>
            </a:br>
            <a:r>
              <a:rPr lang="es-ES" sz="2100" i="1">
                <a:solidFill>
                  <a:schemeClr val="bg1"/>
                </a:solidFill>
              </a:rPr>
              <a:t>por vuestra atención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"/>
          <a:stretch/>
        </p:blipFill>
        <p:spPr>
          <a:xfrm>
            <a:off x="107504" y="116632"/>
            <a:ext cx="9036496" cy="528465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1489" y="5532566"/>
            <a:ext cx="514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rgbClr val="6585CF">
                    <a:lumMod val="50000"/>
                  </a:srgbClr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>Arq. M. Graciela </a:t>
            </a:r>
            <a:r>
              <a:rPr lang="es-ES" b="1" dirty="0" err="1">
                <a:solidFill>
                  <a:schemeClr val="bg1"/>
                </a:solidFill>
                <a:latin typeface="+mj-lt"/>
              </a:rPr>
              <a:t>Cazaux</a:t>
            </a:r>
            <a:r>
              <a:rPr lang="es-ES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  <a:latin typeface="+mj-lt"/>
              </a:rPr>
              <a:t>Castiglione</a:t>
            </a:r>
            <a:endParaRPr lang="es-ES" b="1" dirty="0" smtClean="0">
              <a:solidFill>
                <a:schemeClr val="bg1"/>
              </a:solidFill>
              <a:latin typeface="+mj-lt"/>
            </a:endParaRPr>
          </a:p>
          <a:p>
            <a:pPr lvl="0"/>
            <a:endParaRPr lang="es-ES" b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Directora  Gral. de Relaciones Internacionales- UNSE</a:t>
            </a:r>
          </a:p>
          <a:p>
            <a:pPr lvl="0"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ARGENTINA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407</Words>
  <Application>Microsoft Office PowerPoint</Application>
  <PresentationFormat>Presentación en pantalla (4:3)</PresentationFormat>
  <Paragraphs>45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MAGE</dc:creator>
  <cp:lastModifiedBy>Ismael Crôtte</cp:lastModifiedBy>
  <cp:revision>65</cp:revision>
  <dcterms:created xsi:type="dcterms:W3CDTF">2011-10-26T12:25:11Z</dcterms:created>
  <dcterms:modified xsi:type="dcterms:W3CDTF">2019-03-06T23:12:11Z</dcterms:modified>
</cp:coreProperties>
</file>