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7" r:id="rId2"/>
    <p:sldId id="285" r:id="rId3"/>
    <p:sldId id="282" r:id="rId4"/>
    <p:sldId id="259" r:id="rId5"/>
    <p:sldId id="280" r:id="rId6"/>
    <p:sldId id="281" r:id="rId7"/>
    <p:sldId id="277" r:id="rId8"/>
    <p:sldId id="278" r:id="rId9"/>
    <p:sldId id="262" r:id="rId10"/>
    <p:sldId id="288" r:id="rId11"/>
    <p:sldId id="264" r:id="rId12"/>
    <p:sldId id="267" r:id="rId13"/>
    <p:sldId id="270" r:id="rId14"/>
    <p:sldId id="269" r:id="rId15"/>
    <p:sldId id="271" r:id="rId16"/>
    <p:sldId id="273" r:id="rId17"/>
    <p:sldId id="274" r:id="rId18"/>
    <p:sldId id="276" r:id="rId19"/>
    <p:sldId id="275" r:id="rId20"/>
    <p:sldId id="289" r:id="rId21"/>
    <p:sldId id="290" r:id="rId22"/>
    <p:sldId id="291" r:id="rId23"/>
    <p:sldId id="293" r:id="rId24"/>
    <p:sldId id="294" r:id="rId25"/>
    <p:sldId id="296" r:id="rId26"/>
    <p:sldId id="295" r:id="rId27"/>
    <p:sldId id="28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62E5E-C8C8-4622-97A2-E6481D8236C5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0C64-7437-4006-A9EF-A6BF4C6383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2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0C64-7437-4006-A9EF-A6BF4C63833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02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CBD9-5BB4-4FDA-8F4A-6D06B8DFF611}" type="datetimeFigureOut">
              <a:rPr lang="es-ES" smtClean="0"/>
              <a:pPr/>
              <a:t>06/03/2019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DFB2-5BB9-4E9E-8415-7734E2F6F92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www.unse.edu.ar/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10" Type="http://schemas.openxmlformats.org/officeDocument/2006/relationships/image" Target="../media/image5.jpeg"/><Relationship Id="rId4" Type="http://schemas.openxmlformats.org/officeDocument/2006/relationships/hyperlink" Target="http://www.unju.edu.ar/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hyperlink" Target="https://uth.h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pnfm.edu.hn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utp.ac.pa/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5.jpeg"/><Relationship Id="rId5" Type="http://schemas.openxmlformats.org/officeDocument/2006/relationships/hyperlink" Target="http://www.unachi.ac.pa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unex.es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2.png"/><Relationship Id="rId10" Type="http://schemas.openxmlformats.org/officeDocument/2006/relationships/image" Target="../media/image5.jpeg"/><Relationship Id="rId4" Type="http://schemas.openxmlformats.org/officeDocument/2006/relationships/hyperlink" Target="https://www.um.es/" TargetMode="Externa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rtu.lv/en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24.png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ipleiria.pt/home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m.es/ticcruzdelsu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um.es/ticcruzdelsu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805264"/>
            <a:ext cx="3563887" cy="783512"/>
          </a:xfrm>
          <a:prstGeom prst="rect">
            <a:avLst/>
          </a:prstGeom>
        </p:spPr>
      </p:pic>
      <p:pic>
        <p:nvPicPr>
          <p:cNvPr id="6" name="5 Imagen" descr="TIC CRUZ DEL SUR LOGO IMAGEN.jpg"/>
          <p:cNvPicPr>
            <a:picLocks noChangeAspect="1"/>
          </p:cNvPicPr>
          <p:nvPr/>
        </p:nvPicPr>
        <p:blipFill>
          <a:blip r:embed="rId3" cstate="print"/>
          <a:srcRect l="19669" t="34110" r="18867" b="34596"/>
          <a:stretch>
            <a:fillRect/>
          </a:stretch>
        </p:blipFill>
        <p:spPr>
          <a:xfrm>
            <a:off x="827584" y="188640"/>
            <a:ext cx="1440160" cy="1036915"/>
          </a:xfrm>
          <a:prstGeom prst="rect">
            <a:avLst/>
          </a:prstGeom>
        </p:spPr>
      </p:pic>
      <p:sp>
        <p:nvSpPr>
          <p:cNvPr id="8" name="7 Título"/>
          <p:cNvSpPr txBox="1">
            <a:spLocks noGrp="1"/>
          </p:cNvSpPr>
          <p:nvPr>
            <p:ph type="ctrTitle"/>
          </p:nvPr>
        </p:nvSpPr>
        <p:spPr>
          <a:xfrm>
            <a:off x="395536" y="695013"/>
            <a:ext cx="828092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Conferencia Internacional RIESAL</a:t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3000" b="1" dirty="0" smtClean="0"/>
              <a:t>“Capacidades y sinergias para la internacionalización en América Latina y el Caribe”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4000" b="1" dirty="0" smtClean="0"/>
              <a:t> </a:t>
            </a:r>
            <a:br>
              <a:rPr lang="es-ES" sz="4000" b="1" dirty="0" smtClean="0"/>
            </a:br>
            <a:r>
              <a:rPr lang="es-ES" sz="2600" b="1" dirty="0" smtClean="0"/>
              <a:t>Benemérita Universidad Autónoma de Puebla, México </a:t>
            </a:r>
            <a:br>
              <a:rPr lang="es-ES" sz="2600" b="1" dirty="0" smtClean="0"/>
            </a:br>
            <a:r>
              <a:rPr lang="es-ES" sz="2600" b="1" dirty="0" smtClean="0"/>
              <a:t>13-15 febrero, 2019 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endParaRPr lang="es-E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301208"/>
            <a:ext cx="4752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996633"/>
                </a:solidFill>
                <a:latin typeface="Calibri" pitchFamily="34" charset="0"/>
              </a:rPr>
              <a:t>Arq. M. Graciela </a:t>
            </a:r>
            <a:r>
              <a:rPr lang="es-ES" b="1" i="1" dirty="0" err="1" smtClean="0">
                <a:solidFill>
                  <a:srgbClr val="996633"/>
                </a:solidFill>
                <a:latin typeface="Calibri" pitchFamily="34" charset="0"/>
              </a:rPr>
              <a:t>Cazaux</a:t>
            </a:r>
            <a:r>
              <a:rPr lang="es-ES" b="1" i="1" dirty="0" smtClean="0">
                <a:solidFill>
                  <a:srgbClr val="996633"/>
                </a:solidFill>
                <a:latin typeface="Calibri" pitchFamily="34" charset="0"/>
              </a:rPr>
              <a:t> de </a:t>
            </a:r>
            <a:r>
              <a:rPr lang="es-ES" b="1" i="1" dirty="0" err="1" smtClean="0">
                <a:solidFill>
                  <a:srgbClr val="996633"/>
                </a:solidFill>
                <a:latin typeface="Calibri" pitchFamily="34" charset="0"/>
              </a:rPr>
              <a:t>Castiglione</a:t>
            </a:r>
            <a:endParaRPr lang="es-ES" b="1" i="1" dirty="0" smtClean="0">
              <a:solidFill>
                <a:srgbClr val="996633"/>
              </a:solidFill>
              <a:latin typeface="Calibri" pitchFamily="34" charset="0"/>
            </a:endParaRPr>
          </a:p>
          <a:p>
            <a:r>
              <a:rPr lang="es-ES" b="1" dirty="0" smtClean="0">
                <a:solidFill>
                  <a:srgbClr val="996633"/>
                </a:solidFill>
                <a:latin typeface="Calibri" pitchFamily="34" charset="0"/>
              </a:rPr>
              <a:t>Directora Oficina Relaciones Internacionales</a:t>
            </a:r>
          </a:p>
          <a:p>
            <a:r>
              <a:rPr lang="es-ES" b="1" dirty="0" smtClean="0">
                <a:solidFill>
                  <a:srgbClr val="996633"/>
                </a:solidFill>
                <a:latin typeface="Calibri" pitchFamily="34" charset="0"/>
              </a:rPr>
              <a:t>Universidad Nacional de Santiago del Estero</a:t>
            </a:r>
            <a:endParaRPr lang="es-ES" b="1" dirty="0">
              <a:solidFill>
                <a:srgbClr val="996633"/>
              </a:solidFill>
              <a:latin typeface="Calibri" pitchFamily="34" charset="0"/>
            </a:endParaRPr>
          </a:p>
          <a:p>
            <a:endParaRPr lang="es-ES" b="1" dirty="0">
              <a:solidFill>
                <a:srgbClr val="996633"/>
              </a:solidFill>
              <a:latin typeface="Calibri" pitchFamily="34" charset="0"/>
            </a:endParaRPr>
          </a:p>
        </p:txBody>
      </p:sp>
      <p:pic>
        <p:nvPicPr>
          <p:cNvPr id="7" name="Picture 1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304256" cy="65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403648" y="1484784"/>
            <a:ext cx="6624736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</a:t>
            </a:r>
            <a:r>
              <a:rPr lang="es-ES" sz="4800" b="1" dirty="0" smtClean="0"/>
              <a:t>TIC Cruz del Sur</a:t>
            </a:r>
            <a:endParaRPr lang="es-ES" sz="4800" b="1" dirty="0"/>
          </a:p>
        </p:txBody>
      </p:sp>
      <p:pic>
        <p:nvPicPr>
          <p:cNvPr id="19458" name="Picture 2" descr="C:\Users\gras\AppData\Local\Microsoft\Windows\Temporary Internet Files\Content.IE5\2UM2CDG1\google_calenda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492896"/>
            <a:ext cx="1296144" cy="936347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 rot="21193777">
            <a:off x="6959034" y="2555321"/>
            <a:ext cx="1073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Octubre 2017</a:t>
            </a:r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19459" name="Picture 3" descr="C:\Users\gras\AppData\Local\Microsoft\Windows\Temporary Internet Files\Content.IE5\2UM2CDG1\google_calenda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6" y="2708920"/>
            <a:ext cx="1296144" cy="877826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 rot="21235372">
            <a:off x="7966495" y="2763137"/>
            <a:ext cx="1037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octubre 2020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7596336" y="278092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15</a:t>
            </a:r>
            <a:endParaRPr lang="es-ES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460432" y="29969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14</a:t>
            </a:r>
            <a:endParaRPr lang="es-ES" sz="1000" dirty="0"/>
          </a:p>
        </p:txBody>
      </p:sp>
      <p:sp>
        <p:nvSpPr>
          <p:cNvPr id="24" name="23 Llamada de flecha a la derecha"/>
          <p:cNvSpPr/>
          <p:nvPr/>
        </p:nvSpPr>
        <p:spPr>
          <a:xfrm>
            <a:off x="755576" y="3284984"/>
            <a:ext cx="2736304" cy="144016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755576" y="3356992"/>
            <a:ext cx="1800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Financiación </a:t>
            </a:r>
            <a:endParaRPr lang="es-ES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99592" y="3933056"/>
            <a:ext cx="1728192" cy="52322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610.130 €</a:t>
            </a:r>
            <a:endParaRPr lang="es-ES" sz="2800" dirty="0"/>
          </a:p>
        </p:txBody>
      </p:sp>
      <p:sp>
        <p:nvSpPr>
          <p:cNvPr id="29" name="28 Llamada de flecha a la izquierda"/>
          <p:cNvSpPr/>
          <p:nvPr/>
        </p:nvSpPr>
        <p:spPr>
          <a:xfrm>
            <a:off x="5364088" y="3284984"/>
            <a:ext cx="2592288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6444208" y="4005064"/>
            <a:ext cx="11521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3 años</a:t>
            </a:r>
            <a:endParaRPr lang="es-E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29 Llamada de flecha hacia arriba"/>
          <p:cNvSpPr/>
          <p:nvPr/>
        </p:nvSpPr>
        <p:spPr>
          <a:xfrm>
            <a:off x="3203848" y="4581128"/>
            <a:ext cx="2160240" cy="1872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275856" y="5301208"/>
            <a:ext cx="1872208" cy="523220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10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SOCIOS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563888" y="5877272"/>
            <a:ext cx="1656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</a:rPr>
              <a:t>consorcio</a:t>
            </a:r>
            <a:endParaRPr lang="es-E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372200" y="3419708"/>
            <a:ext cx="14401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</a:rPr>
              <a:t>Duración</a:t>
            </a:r>
            <a:endParaRPr lang="es-E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3" name="32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pic>
        <p:nvPicPr>
          <p:cNvPr id="34" name="33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3491880" y="3212976"/>
            <a:ext cx="1872208" cy="134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979712" y="1340768"/>
            <a:ext cx="4968552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</a:t>
            </a:r>
            <a:r>
              <a:rPr lang="es-ES" sz="2800" b="1" dirty="0" smtClean="0"/>
              <a:t>CONSORCIO</a:t>
            </a:r>
            <a:endParaRPr lang="es-ES" sz="2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14" name="Picture 2" descr="http://windtrends.meteosimtruewind.com/img_mapa_europe/euro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492896"/>
            <a:ext cx="3384376" cy="381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s://encrypted-tbn1.gstatic.com/images?q=tbn:ANd9GcRIEAxz1jijoFcbc_imOWJWOnXH61EGbbUGqLBgPTBnUN5vZ_j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348880"/>
            <a:ext cx="3097337" cy="342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3923928" y="2348880"/>
            <a:ext cx="14943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10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SOCIOS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51520" y="2924944"/>
            <a:ext cx="234230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4</a:t>
            </a:r>
            <a:r>
              <a:rPr lang="es-ES" sz="4400" b="1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 </a:t>
            </a:r>
            <a:r>
              <a:rPr lang="es-ES" sz="4400" b="1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SOCIOS</a:t>
            </a:r>
            <a:endParaRPr lang="es-ES" sz="4400" b="1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148064" y="4005064"/>
            <a:ext cx="237626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6 SOCIOS</a:t>
            </a:r>
            <a:endParaRPr lang="es-ES" sz="4400" b="1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19872" y="3140968"/>
            <a:ext cx="28668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6 PAÍSES DIFERENTES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" name="19 Imagen" descr="TIC CRUZ DEL SUR LOGO IMAGEN.jpg"/>
          <p:cNvPicPr>
            <a:picLocks noChangeAspect="1"/>
          </p:cNvPicPr>
          <p:nvPr/>
        </p:nvPicPr>
        <p:blipFill>
          <a:blip r:embed="rId6" cstate="print"/>
          <a:srcRect l="19669" t="34110" r="18867" b="34596"/>
          <a:stretch>
            <a:fillRect/>
          </a:stretch>
        </p:blipFill>
        <p:spPr>
          <a:xfrm>
            <a:off x="251520" y="144016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6632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699792" y="1340768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419872" y="2852936"/>
            <a:ext cx="424847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6 </a:t>
            </a:r>
            <a:r>
              <a:rPr lang="es-ES" sz="4400" b="1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UNIVERSIDADES</a:t>
            </a:r>
            <a:endParaRPr lang="es-ES" sz="4400" b="1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56176" y="2060848"/>
            <a:ext cx="28668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3 PAÍSES DIFERENTES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www.redprimerainfancia.org/Mapa%20sensible%20Amrica%20Lat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3175000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251520" y="144016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redprimerainfancia.org/Mapa%20sensible%20Amrica%20Lat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2766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167063" y="4581525"/>
            <a:ext cx="57975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3"/>
              </a:rPr>
              <a:t>Universidad Nacional de Santiago del Estero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76600" y="5516563"/>
            <a:ext cx="554355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hlinkClick r:id="rId4"/>
              </a:rPr>
              <a:t>Universidad Nacional de Jujuy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1500" y="1916113"/>
            <a:ext cx="20161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ARGENTINA</a:t>
            </a:r>
          </a:p>
        </p:txBody>
      </p:sp>
      <p:pic>
        <p:nvPicPr>
          <p:cNvPr id="38914" name="Picture 2" descr="http://img2.mlstatic.com/argentina-mapa-bandera-escudo-crest-calcomania-stickers_MLM-O-4105179344_04201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8400" y="1700808"/>
            <a:ext cx="1727696" cy="242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13 Conector recto de flecha"/>
          <p:cNvCxnSpPr/>
          <p:nvPr/>
        </p:nvCxnSpPr>
        <p:spPr>
          <a:xfrm flipV="1">
            <a:off x="2411413" y="3357563"/>
            <a:ext cx="1655762" cy="2087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Imagen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304256" cy="657312"/>
          </a:xfrm>
          <a:prstGeom prst="rect">
            <a:avLst/>
          </a:prstGeom>
          <a:noFill/>
        </p:spPr>
      </p:pic>
      <p:pic>
        <p:nvPicPr>
          <p:cNvPr id="16" name="15 Imagen" descr="LogosBeneficairesErasmus+LEFT_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pic>
        <p:nvPicPr>
          <p:cNvPr id="17" name="16 Imagen" descr="UNS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2780928"/>
            <a:ext cx="1440161" cy="1892424"/>
          </a:xfrm>
          <a:prstGeom prst="rect">
            <a:avLst/>
          </a:prstGeom>
        </p:spPr>
      </p:pic>
      <p:pic>
        <p:nvPicPr>
          <p:cNvPr id="18" name="17 Imagen" descr="Logo UNJu horizont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5157192"/>
            <a:ext cx="1584960" cy="847344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699792" y="1124744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pic>
        <p:nvPicPr>
          <p:cNvPr id="20" name="19 Imagen" descr="TIC CRUZ DEL SUR LOGO IMAGEN.jpg"/>
          <p:cNvPicPr>
            <a:picLocks noChangeAspect="1"/>
          </p:cNvPicPr>
          <p:nvPr/>
        </p:nvPicPr>
        <p:blipFill>
          <a:blip r:embed="rId10" cstate="print"/>
          <a:srcRect l="19669" t="34110" r="18867" b="34596"/>
          <a:stretch>
            <a:fillRect/>
          </a:stretch>
        </p:blipFill>
        <p:spPr>
          <a:xfrm>
            <a:off x="251520" y="144016"/>
            <a:ext cx="1362123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699792" y="1340768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16" name="Picture 2" descr="http://www.redprimerainfancia.org/Mapa%20sensible%20Amrica%20Lat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16113"/>
            <a:ext cx="32766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s://encrypted-tbn3.gstatic.com/images?q=tbn:ANd9GcT3Z3pRt4jzOLnYDbnqZZHzStl3EZ5Nk4ELwo-iGrcTvgNY6BPlHA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67944" y="1916832"/>
            <a:ext cx="2301875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20 CuadroTexto"/>
          <p:cNvSpPr txBox="1"/>
          <p:nvPr/>
        </p:nvSpPr>
        <p:spPr>
          <a:xfrm>
            <a:off x="6372225" y="1773238"/>
            <a:ext cx="20161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HONDURAS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1187450" y="2616200"/>
            <a:ext cx="2663825" cy="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563888" y="3933056"/>
            <a:ext cx="5111750" cy="8302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6"/>
              </a:rPr>
              <a:t>Universidad Pedagógica  Nacional Francisco Morazán 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708400" y="5084763"/>
            <a:ext cx="5111750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7"/>
              </a:rPr>
              <a:t>Universidad Tecnológica de Honduras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pic>
        <p:nvPicPr>
          <p:cNvPr id="26" name="25 Imagen" descr="Logo UPNFM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3212976"/>
            <a:ext cx="1152129" cy="1656184"/>
          </a:xfrm>
          <a:prstGeom prst="rect">
            <a:avLst/>
          </a:prstGeom>
        </p:spPr>
      </p:pic>
      <p:pic>
        <p:nvPicPr>
          <p:cNvPr id="27" name="26 Imagen" descr="Logo UT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5517232"/>
            <a:ext cx="1548504" cy="108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redprimerainfancia.org/Mapa%20sensible%20Amrica%20Lat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2766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887788" y="4005263"/>
            <a:ext cx="4716462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3"/>
              </a:rPr>
              <a:t>Universidad Tecnológica de Panamá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67400" y="1916113"/>
            <a:ext cx="2017713" cy="434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</a:rPr>
              <a:t>PANAMÁ</a:t>
            </a:r>
          </a:p>
        </p:txBody>
      </p:sp>
      <p:pic>
        <p:nvPicPr>
          <p:cNvPr id="41986" name="Picture 2" descr="http://www.gifss.es/banderas/panama/pana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205038"/>
            <a:ext cx="280987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13 Conector recto de flecha"/>
          <p:cNvCxnSpPr/>
          <p:nvPr/>
        </p:nvCxnSpPr>
        <p:spPr>
          <a:xfrm flipV="1">
            <a:off x="1763713" y="2924175"/>
            <a:ext cx="1728787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851920" y="4695230"/>
            <a:ext cx="471646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hlinkClick r:id="rId5"/>
              </a:rPr>
              <a:t>Universidad Autónoma de Chiriquí 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pic>
        <p:nvPicPr>
          <p:cNvPr id="15" name="Picture 2" descr="Ir a página principal de um.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1857375" cy="533400"/>
          </a:xfrm>
          <a:prstGeom prst="rect">
            <a:avLst/>
          </a:prstGeom>
          <a:noFill/>
        </p:spPr>
      </p:pic>
      <p:pic>
        <p:nvPicPr>
          <p:cNvPr id="16" name="Picture 14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88640"/>
            <a:ext cx="2304256" cy="657312"/>
          </a:xfrm>
          <a:prstGeom prst="rect">
            <a:avLst/>
          </a:prstGeom>
          <a:noFill/>
        </p:spPr>
      </p:pic>
      <p:pic>
        <p:nvPicPr>
          <p:cNvPr id="17" name="16 Imagen" descr="LogosBeneficairesErasmus+LEFT_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pic>
        <p:nvPicPr>
          <p:cNvPr id="18" name="17 Imagen" descr="Logo UT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2564904"/>
            <a:ext cx="1387872" cy="138787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699792" y="1124744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pic>
        <p:nvPicPr>
          <p:cNvPr id="20" name="19 Imagen" descr="http://www.unachi.ac.pa/assets/descargas/nosotros/logo_eslogan_full_color_prev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5085184"/>
            <a:ext cx="1296144" cy="122413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20 Imagen" descr="TIC CRUZ DEL SUR LOGO IMAGEN.jpg"/>
          <p:cNvPicPr>
            <a:picLocks noChangeAspect="1"/>
          </p:cNvPicPr>
          <p:nvPr/>
        </p:nvPicPr>
        <p:blipFill>
          <a:blip r:embed="rId11" cstate="print"/>
          <a:srcRect l="19669" t="34110" r="18867" b="34596"/>
          <a:stretch>
            <a:fillRect/>
          </a:stretch>
        </p:blipFill>
        <p:spPr>
          <a:xfrm>
            <a:off x="251520" y="216024"/>
            <a:ext cx="1362123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699792" y="1340768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572000" y="2852936"/>
            <a:ext cx="424847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4</a:t>
            </a:r>
            <a:r>
              <a:rPr lang="es-ES" sz="4400" b="1" dirty="0" smtClean="0">
                <a:ln w="1143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 UNIVERSIDADES</a:t>
            </a:r>
            <a:endParaRPr lang="es-ES" sz="4400" b="1" dirty="0">
              <a:ln w="1143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56176" y="2060848"/>
            <a:ext cx="28668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3 PAÍSES DIFERENTES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windtrends.meteosimtruewind.com/img_mapa_europe/euro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05038"/>
            <a:ext cx="431958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251520" y="216024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indtrends.meteosimtruewind.com/img_mapa_europe/eu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432117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563938" y="4797152"/>
            <a:ext cx="5256212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3"/>
              </a:rPr>
              <a:t>Universidad de Extremadura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940425" y="3284984"/>
            <a:ext cx="28797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Coordinador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63938" y="3861048"/>
            <a:ext cx="5256212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4"/>
              </a:rPr>
              <a:t>Universidad  de Murcia 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32588" y="1557338"/>
            <a:ext cx="20161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ESPAÑA</a:t>
            </a:r>
          </a:p>
        </p:txBody>
      </p:sp>
      <p:pic>
        <p:nvPicPr>
          <p:cNvPr id="48130" name="Picture 2" descr="http://www.gifss.es/banderas/espana/mapa-espana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3438" y="1773238"/>
            <a:ext cx="2066925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18 Conector recto de flecha"/>
          <p:cNvCxnSpPr/>
          <p:nvPr/>
        </p:nvCxnSpPr>
        <p:spPr>
          <a:xfrm flipV="1">
            <a:off x="900113" y="2708275"/>
            <a:ext cx="4032250" cy="273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2" descr="Ir a página principal de um.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857375" cy="605408"/>
          </a:xfrm>
          <a:prstGeom prst="rect">
            <a:avLst/>
          </a:prstGeom>
          <a:noFill/>
        </p:spPr>
      </p:pic>
      <p:pic>
        <p:nvPicPr>
          <p:cNvPr id="16" name="15 Imagen" descr="Logo_U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17205" y="4581128"/>
            <a:ext cx="871219" cy="1268760"/>
          </a:xfrm>
          <a:prstGeom prst="rect">
            <a:avLst/>
          </a:prstGeom>
        </p:spPr>
      </p:pic>
      <p:pic>
        <p:nvPicPr>
          <p:cNvPr id="17" name="16 Imagen" descr="LogosBeneficairesErasmus+LEFT_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699792" y="1196752"/>
            <a:ext cx="338437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pic>
        <p:nvPicPr>
          <p:cNvPr id="20" name="Picture 14" descr="Imagen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88640"/>
            <a:ext cx="2304256" cy="657312"/>
          </a:xfrm>
          <a:prstGeom prst="rect">
            <a:avLst/>
          </a:prstGeom>
          <a:noFill/>
        </p:spPr>
      </p:pic>
      <p:pic>
        <p:nvPicPr>
          <p:cNvPr id="21" name="20 Imagen" descr="TIC CRUZ DEL SUR LOGO IMAGEN.jpg"/>
          <p:cNvPicPr>
            <a:picLocks noChangeAspect="1"/>
          </p:cNvPicPr>
          <p:nvPr/>
        </p:nvPicPr>
        <p:blipFill>
          <a:blip r:embed="rId10" cstate="print"/>
          <a:srcRect l="19669" t="34110" r="18867" b="34596"/>
          <a:stretch>
            <a:fillRect/>
          </a:stretch>
        </p:blipFill>
        <p:spPr>
          <a:xfrm>
            <a:off x="251520" y="144016"/>
            <a:ext cx="1362123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ndtrends.meteosimtruewind.com/img_mapa_europe/eu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432117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4427538" y="4508500"/>
            <a:ext cx="403225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+mj-lt"/>
                <a:cs typeface="Aharoni" pitchFamily="2" charset="-79"/>
                <a:hlinkClick r:id="rId3"/>
              </a:rPr>
              <a:t>Rigas</a:t>
            </a:r>
            <a:r>
              <a:rPr lang="en-GB" sz="2400" dirty="0">
                <a:latin typeface="+mj-lt"/>
                <a:cs typeface="Aharoni" pitchFamily="2" charset="-79"/>
                <a:hlinkClick r:id="rId3"/>
              </a:rPr>
              <a:t> </a:t>
            </a:r>
            <a:r>
              <a:rPr lang="en-GB" sz="2400" dirty="0" err="1">
                <a:latin typeface="+mj-lt"/>
                <a:cs typeface="Aharoni" pitchFamily="2" charset="-79"/>
                <a:hlinkClick r:id="rId3"/>
              </a:rPr>
              <a:t>Tehniska</a:t>
            </a:r>
            <a:r>
              <a:rPr lang="en-GB" sz="2400" dirty="0">
                <a:latin typeface="+mj-lt"/>
                <a:cs typeface="Aharoni" pitchFamily="2" charset="-79"/>
                <a:hlinkClick r:id="rId3"/>
              </a:rPr>
              <a:t> </a:t>
            </a:r>
            <a:r>
              <a:rPr lang="en-GB" sz="2400" dirty="0" err="1">
                <a:latin typeface="+mj-lt"/>
                <a:cs typeface="Aharoni" pitchFamily="2" charset="-79"/>
                <a:hlinkClick r:id="rId3"/>
              </a:rPr>
              <a:t>Universitate</a:t>
            </a:r>
            <a:r>
              <a:rPr lang="en-GB" sz="2400" dirty="0">
                <a:latin typeface="+mj-lt"/>
                <a:cs typeface="Aharoni" pitchFamily="2" charset="-79"/>
                <a:hlinkClick r:id="rId3"/>
              </a:rPr>
              <a:t> 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75463" y="1557338"/>
            <a:ext cx="2017712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LETONIA</a:t>
            </a:r>
          </a:p>
        </p:txBody>
      </p:sp>
      <p:pic>
        <p:nvPicPr>
          <p:cNvPr id="52226" name="Picture 2" descr="http://rlv.zcache.es/mapa_de_la_bandera_de_letonia_del_mismo_tamano_poster-rd895d818758446d0b1c3f557ff9672d4_6va_8byvr_5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881188"/>
            <a:ext cx="2303463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12 Conector recto de flecha"/>
          <p:cNvCxnSpPr/>
          <p:nvPr/>
        </p:nvCxnSpPr>
        <p:spPr>
          <a:xfrm flipV="1">
            <a:off x="2700338" y="2852738"/>
            <a:ext cx="1800225" cy="936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2" descr="Ir a página principal de um.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0648"/>
            <a:ext cx="1857375" cy="533400"/>
          </a:xfrm>
          <a:prstGeom prst="rect">
            <a:avLst/>
          </a:prstGeom>
          <a:noFill/>
        </p:spPr>
      </p:pic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pic>
        <p:nvPicPr>
          <p:cNvPr id="16" name="15 Imagen" descr="Rƒ´gas TehniskƒÅ universitƒÅt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789040"/>
            <a:ext cx="286547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TIC CRUZ DEL SUR LOGO IMAGEN.jpg"/>
          <p:cNvPicPr>
            <a:picLocks noChangeAspect="1"/>
          </p:cNvPicPr>
          <p:nvPr/>
        </p:nvPicPr>
        <p:blipFill>
          <a:blip r:embed="rId9" cstate="print"/>
          <a:srcRect l="19669" t="34110" r="18867" b="34596"/>
          <a:stretch>
            <a:fillRect/>
          </a:stretch>
        </p:blipFill>
        <p:spPr>
          <a:xfrm>
            <a:off x="251520" y="144016"/>
            <a:ext cx="1362123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ndtrends.meteosimtruewind.com/img_mapa_europe/eu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432117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995936" y="4149080"/>
            <a:ext cx="4680520" cy="461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cs typeface="Aharoni" pitchFamily="2" charset="-79"/>
                <a:hlinkClick r:id="rId3"/>
              </a:rPr>
              <a:t>Instituto Politécnico de Leiria  </a:t>
            </a:r>
            <a:endParaRPr lang="es-ES" sz="2400" dirty="0">
              <a:latin typeface="+mj-lt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732588" y="2276475"/>
            <a:ext cx="20161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PORTUGAL</a:t>
            </a:r>
          </a:p>
        </p:txBody>
      </p:sp>
      <p:pic>
        <p:nvPicPr>
          <p:cNvPr id="49154" name="Picture 2" descr="http://rlv.zcache.es/mapa_de_la_bandera_de_portugal_del_mismo_tamano_poster-r2dbb1aa606ff47c4972545c570959d03_6va_8byvr_5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68900" y="1844353"/>
            <a:ext cx="893763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13 Conector recto de flecha"/>
          <p:cNvCxnSpPr/>
          <p:nvPr/>
        </p:nvCxnSpPr>
        <p:spPr>
          <a:xfrm flipV="1">
            <a:off x="539750" y="2781300"/>
            <a:ext cx="4608513" cy="259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Imagen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6632"/>
            <a:ext cx="2304256" cy="65731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2699792" y="1196752"/>
            <a:ext cx="3384376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CONSORCIO</a:t>
            </a:r>
            <a:endParaRPr lang="es-ES" sz="4800" b="1" dirty="0"/>
          </a:p>
        </p:txBody>
      </p:sp>
      <p:pic>
        <p:nvPicPr>
          <p:cNvPr id="17" name="16 Imagen" descr="LogosBeneficairesErasmus+LEFT_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pic>
        <p:nvPicPr>
          <p:cNvPr id="18" name="17 Imagen" descr="IPL-Logotip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861048"/>
            <a:ext cx="771525" cy="7715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18 Imagen" descr="TIC CRUZ DEL SUR LOGO IMAGEN.jpg"/>
          <p:cNvPicPr>
            <a:picLocks noChangeAspect="1"/>
          </p:cNvPicPr>
          <p:nvPr/>
        </p:nvPicPr>
        <p:blipFill>
          <a:blip r:embed="rId8" cstate="print"/>
          <a:srcRect l="19669" t="34110" r="18867" b="34596"/>
          <a:stretch>
            <a:fillRect/>
          </a:stretch>
        </p:blipFill>
        <p:spPr>
          <a:xfrm>
            <a:off x="251520" y="72008"/>
            <a:ext cx="1362123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733256"/>
            <a:ext cx="3923927" cy="862666"/>
          </a:xfrm>
          <a:prstGeom prst="rect">
            <a:avLst/>
          </a:prstGeom>
        </p:spPr>
      </p:pic>
      <p:pic>
        <p:nvPicPr>
          <p:cNvPr id="6" name="5 Imagen" descr="TIC CRUZ DEL SUR LOGO IMAGEN.jpg"/>
          <p:cNvPicPr>
            <a:picLocks noChangeAspect="1"/>
          </p:cNvPicPr>
          <p:nvPr/>
        </p:nvPicPr>
        <p:blipFill>
          <a:blip r:embed="rId3" cstate="print"/>
          <a:srcRect l="19669" t="34110" r="18867" b="34596"/>
          <a:stretch>
            <a:fillRect/>
          </a:stretch>
        </p:blipFill>
        <p:spPr>
          <a:xfrm>
            <a:off x="1115616" y="404664"/>
            <a:ext cx="7080787" cy="509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403648" y="1484784"/>
            <a:ext cx="6624736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</a:t>
            </a:r>
            <a:r>
              <a:rPr lang="es-ES" sz="4800" b="1" dirty="0" smtClean="0"/>
              <a:t>TIC CRUZ DEL SUR</a:t>
            </a:r>
            <a:endParaRPr lang="es-ES" sz="48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827584" y="2708920"/>
            <a:ext cx="259228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ACTIVIDADES</a:t>
            </a:r>
            <a:r>
              <a:rPr lang="es-ES" sz="3000" dirty="0" smtClean="0"/>
              <a:t> </a:t>
            </a:r>
            <a:endParaRPr lang="es-ES" sz="28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059832" y="3573016"/>
            <a:ext cx="273630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WORK PACKAGES</a:t>
            </a:r>
            <a:endParaRPr lang="es-ES" sz="28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059832" y="4437112"/>
            <a:ext cx="460851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REUNIONES PRESENCIALES</a:t>
            </a:r>
            <a:endParaRPr lang="es-ES" sz="2800" dirty="0"/>
          </a:p>
        </p:txBody>
      </p:sp>
      <p:pic>
        <p:nvPicPr>
          <p:cNvPr id="17" name="16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115616" y="2132856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PREPARACION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Análisis y descripción del proceso de “Gestión de la movilidad”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s-ES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América Latina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123032" y="2780928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DESARROLLO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Criterios para “Gestión Integral de la movilidad” </a:t>
                      </a:r>
                      <a:endParaRPr lang="es-ES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115616" y="3573016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DESARROLLO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Herramienta informática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para </a:t>
                      </a: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"Gestión </a:t>
                      </a: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de la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Movilidad“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1123032" y="4293096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DESARROLLO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Proyecto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Piloto – F ase </a:t>
                      </a: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de prueba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1115616" y="4964406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PLAN DE </a:t>
                      </a: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CALIDAD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Control de la calidad y Seguimiento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1115616" y="5647019"/>
          <a:ext cx="5537200" cy="385572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Calibri"/>
                          <a:ea typeface="Calibri"/>
                          <a:cs typeface="Times New Roman"/>
                        </a:rPr>
                        <a:t>GESTIÓN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Gestión administrativa y económica del proyecto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267744" y="1259468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WORK PACKAGES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11760" y="764704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ACTIVIDADES REALIZADAS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pic>
        <p:nvPicPr>
          <p:cNvPr id="16" name="5 Marcador de contenido" descr="171128 - Reunión Tic Cruz del Sur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1" y="2132856"/>
            <a:ext cx="4176464" cy="2784309"/>
          </a:xfrm>
          <a:prstGeom prst="rect">
            <a:avLst/>
          </a:prstGeom>
        </p:spPr>
      </p:pic>
      <p:pic>
        <p:nvPicPr>
          <p:cNvPr id="26" name="Picture 2" descr="G:\ÁREA DE RRII\SRI\11.RECURSOS\Fotos, vídeos y otros recursos gráficos\2017-18\20171128  TIC Cruz del Sur\20171128 Reunion TIC Cruz del SurIMG_6439_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636912"/>
            <a:ext cx="3888432" cy="2916324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539552" y="141277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Reunión de lanzamiento TIC Cruz del Sur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de Murcia, 28-30 de noviembre de 2017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11760" y="764704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ACTIVIDADES REALIZADAS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539552" y="1484784"/>
            <a:ext cx="59766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Reunión de lanzamiento TIC Cruz del Sur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de Murcia, 28-30 de noviembre de 2017</a:t>
            </a:r>
            <a:endParaRPr lang="es-ES" dirty="0"/>
          </a:p>
        </p:txBody>
      </p:sp>
      <p:pic>
        <p:nvPicPr>
          <p:cNvPr id="27" name="4 Marcador de contenido" descr="171128 - Reunión Tic Cruz del Sur-4_800x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9" y="2276872"/>
            <a:ext cx="3672408" cy="275430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508104" y="2132856"/>
            <a:ext cx="355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Presentación general del proyecto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427984" y="256490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Presentaciones de cada una de las Instituciones Socias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471601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Aplicaciones informáticas aplicadas a la movilidad internacional. Experiencia en la UM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4499992" y="4005064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Presentación a cargo del equipo de gestión del proyecto</a:t>
            </a:r>
            <a:endParaRPr lang="es-ES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5436096" y="4725144"/>
            <a:ext cx="300831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Presentación Evento Erasmus + CBHE 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1156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just">
              <a:buFont typeface="Wingdings" pitchFamily="2" charset="2"/>
              <a:buChar char="ü"/>
            </a:pPr>
            <a:r>
              <a:rPr lang="es-ES" dirty="0" smtClean="0"/>
              <a:t>Se mantuvieron reuniones paralelas por cada país (Argentina, Honduras y Panamá), mientras que las instituciones europeas trabajaron por </a:t>
            </a:r>
            <a:r>
              <a:rPr lang="es-ES" dirty="0" err="1" smtClean="0"/>
              <a:t>workpackages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733256"/>
            <a:ext cx="3707903" cy="71865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11760" y="764704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ACTIVIDADES REALIZADAS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539552" y="1484784"/>
            <a:ext cx="59766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Reunión Presentación Resultados WP1 TIC Cruz del Sur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de Extremadura, 18-20 de junio de 2018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148064" y="2204864"/>
            <a:ext cx="3886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Diseño de </a:t>
            </a:r>
            <a:r>
              <a:rPr lang="es-ES" dirty="0" err="1" smtClean="0"/>
              <a:t>Flujogramas</a:t>
            </a:r>
            <a:r>
              <a:rPr lang="es-ES" dirty="0" smtClean="0"/>
              <a:t> y Cuestionario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355976" y="256490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Recopilación de datos de las Instituciones Socias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5292080" y="328498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Análisis de los datos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11560" y="508518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Presentación de resultados</a:t>
            </a:r>
            <a:endParaRPr lang="es-ES" dirty="0"/>
          </a:p>
        </p:txBody>
      </p:sp>
      <p:pic>
        <p:nvPicPr>
          <p:cNvPr id="1026" name="Picture 2" descr="G:\ÁREA DE RRII\SERVICIO DE PROYECTOS Y DESARROLLO INTERNACIONAL\ERASMUS +\Acción Clave 2\Capacity Building Higher Education\2017\TIC Cruz del Sur\Reunión Cáceres 19-06-18\Fotos\To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3384376" cy="2538282"/>
          </a:xfrm>
          <a:prstGeom prst="rect">
            <a:avLst/>
          </a:prstGeom>
          <a:noFill/>
        </p:spPr>
      </p:pic>
      <p:pic>
        <p:nvPicPr>
          <p:cNvPr id="1027" name="Picture 3" descr="G:\ÁREA DE RRII\SERVICIO DE PROYECTOS Y DESARROLLO INTERNACIONAL\ERASMUS +\Acción Clave 2\Capacity Building Higher Education\2017\TIC Cruz del Sur\Reunión Cáceres 19-06-18\Fotos\IMG 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pic>
        <p:nvPicPr>
          <p:cNvPr id="15" name="14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733256"/>
            <a:ext cx="3707903" cy="71865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11760" y="764704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ACTIVIDADES REALIZADAS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395536" y="1484784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 smtClean="0"/>
              <a:t>Workshop</a:t>
            </a:r>
            <a:r>
              <a:rPr lang="es-ES" sz="2000" b="1" dirty="0" smtClean="0"/>
              <a:t> “Gestión integral de la Internacionalización de la Educación Superior”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Nacional de Santiago del Estero. Termas de Río Hondo, 8-9 de octubre de 2018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755576" y="378904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Presentación Aplicación Gestión de la movilidad UM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755576" y="292494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Presentación conclusiones de las reuniones por país</a:t>
            </a:r>
            <a:endParaRPr lang="es-ES" dirty="0"/>
          </a:p>
        </p:txBody>
      </p:sp>
      <p:pic>
        <p:nvPicPr>
          <p:cNvPr id="16" name="Picture 5" descr="G:\ÁREA DE RRII\SERVICIO DE PROYECTOS Y DESARROLLO INTERNACIONAL\ERASMUS +\Acción Clave 2\Capacity Building Higher Education\2017\TIC Cruz del Sur\Logos\Identidad visual\LogosBeneficairesErasmus+RIGHT_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661248"/>
            <a:ext cx="3779912" cy="776003"/>
          </a:xfrm>
          <a:prstGeom prst="rect">
            <a:avLst/>
          </a:prstGeom>
          <a:noFill/>
        </p:spPr>
      </p:pic>
      <p:pic>
        <p:nvPicPr>
          <p:cNvPr id="41986" name="Picture 2" descr="https://www.um.es/ticcruzdelsur/wp-content/uploads/2018/11/201810-TICCruzdelSur-Argentina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564904"/>
            <a:ext cx="3939155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ÁREA DE RRII\SERVICIO DE PROYECTOS Y DESARROLLO INTERNACIONAL\ERASMUS +\Acción Clave 2\Capacity Building Higher Education\2017\TIC Cruz del Sur\Logos\Identidad visual\LogosBeneficairesErasmus+RIGHT_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3779912" cy="776003"/>
          </a:xfrm>
          <a:prstGeom prst="rect">
            <a:avLst/>
          </a:prstGeom>
          <a:noFill/>
        </p:spPr>
      </p:pic>
      <p:pic>
        <p:nvPicPr>
          <p:cNvPr id="14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11760" y="764704"/>
            <a:ext cx="338437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ACTIVIDADES REALIZADAS</a:t>
            </a:r>
            <a:endParaRPr lang="es-ES" dirty="0"/>
          </a:p>
        </p:txBody>
      </p:sp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467544" y="188640"/>
            <a:ext cx="1656184" cy="1192452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5148064" y="213285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Puesta en común de las TIC en las universidades socias</a:t>
            </a:r>
            <a:endParaRPr lang="es-ES" dirty="0"/>
          </a:p>
        </p:txBody>
      </p:sp>
      <p:pic>
        <p:nvPicPr>
          <p:cNvPr id="2052" name="Picture 4" descr="https://www.um.es/ticcruzdelsur/wp-content/uploads/2018/11/20181111-TICCruzdelSur-Tilcara-UNJU-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5" y="4329098"/>
            <a:ext cx="4680521" cy="2340261"/>
          </a:xfrm>
          <a:prstGeom prst="rect">
            <a:avLst/>
          </a:prstGeom>
          <a:noFill/>
        </p:spPr>
      </p:pic>
      <p:pic>
        <p:nvPicPr>
          <p:cNvPr id="2050" name="Picture 2" descr="https://www.um.es/ticcruzdelsur/wp-content/uploads/2018/11/20181111-TICCruzdelSur-Tilcara-UNJU-0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4704523" cy="2646295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323528" y="1412776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 smtClean="0"/>
              <a:t>Workshop</a:t>
            </a:r>
            <a:r>
              <a:rPr lang="es-ES" sz="2000" b="1" dirty="0" smtClean="0"/>
              <a:t> “Gestión integral de la Internacionalización de la Educación Superior”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Nacional de Jujuy. Tilcara, 11-12 de octubre de 2018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5076056" y="285293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De octubre 2018 a octubre 2019 se abordará el desarrollo de la herramienta informática con los requerimientos previamente establecidos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733256"/>
            <a:ext cx="3923927" cy="862666"/>
          </a:xfrm>
          <a:prstGeom prst="rect">
            <a:avLst/>
          </a:prstGeom>
        </p:spPr>
      </p:pic>
      <p:pic>
        <p:nvPicPr>
          <p:cNvPr id="6" name="5 Imagen" descr="TIC CRUZ DEL SUR LOGO IMAGEN.jpg"/>
          <p:cNvPicPr>
            <a:picLocks noChangeAspect="1"/>
          </p:cNvPicPr>
          <p:nvPr/>
        </p:nvPicPr>
        <p:blipFill>
          <a:blip r:embed="rId3" cstate="print"/>
          <a:srcRect l="19669" t="34110" r="18867" b="34596"/>
          <a:stretch>
            <a:fillRect/>
          </a:stretch>
        </p:blipFill>
        <p:spPr>
          <a:xfrm>
            <a:off x="899592" y="332656"/>
            <a:ext cx="7080787" cy="509816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35696" y="548680"/>
            <a:ext cx="475252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Gracias por su atención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4797152"/>
            <a:ext cx="5472608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hlinkClick r:id="rId4"/>
              </a:rPr>
              <a:t>https://www.um.es/ticcruzdelsur/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805264"/>
            <a:ext cx="3923927" cy="862666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3744416" cy="106813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39552" y="3933056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Acción Clave 2       </a:t>
            </a:r>
            <a:r>
              <a:rPr lang="es-ES" sz="4400" dirty="0" smtClean="0">
                <a:latin typeface="Arial Black" pitchFamily="34" charset="0"/>
              </a:rPr>
              <a:t>KA2</a:t>
            </a:r>
            <a:endParaRPr lang="es-ES" sz="4400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63888" y="38610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Arial Black" pitchFamily="34" charset="0"/>
              </a:rPr>
              <a:t>cooperación para la innovación y el intercambio de buenas practicas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3568" y="2420888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Acción Clave 1       </a:t>
            </a:r>
            <a:r>
              <a:rPr lang="es-ES" sz="4400" dirty="0" smtClean="0">
                <a:latin typeface="Arial Black" pitchFamily="34" charset="0"/>
              </a:rPr>
              <a:t>KA1</a:t>
            </a:r>
            <a:endParaRPr lang="es-ES" sz="4400" dirty="0"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635896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Arial Black" pitchFamily="34" charset="0"/>
              </a:rPr>
              <a:t>movilidad de las personas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5445224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Acción Clave 3       </a:t>
            </a:r>
            <a:r>
              <a:rPr lang="es-ES" sz="4400" dirty="0" smtClean="0">
                <a:latin typeface="Arial Black" pitchFamily="34" charset="0"/>
              </a:rPr>
              <a:t>KA</a:t>
            </a:r>
            <a:endParaRPr lang="es-ES" sz="4400" dirty="0">
              <a:latin typeface="Arial Black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491880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Arial Black" pitchFamily="34" charset="0"/>
              </a:rPr>
              <a:t>Apoyo a la reformas de Política 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23528" y="3573016"/>
            <a:ext cx="6552728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860032" y="141277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El Programa Europeo de Educación, Formación, Juventud y Deporte</a:t>
            </a:r>
            <a:br>
              <a:rPr lang="es-ES" b="1" dirty="0" smtClean="0"/>
            </a:br>
            <a:r>
              <a:rPr lang="es-ES" b="1" dirty="0" smtClean="0"/>
              <a:t>2014 - 2020</a:t>
            </a:r>
            <a:endParaRPr lang="es-ES" b="1" dirty="0"/>
          </a:p>
        </p:txBody>
      </p:sp>
      <p:pic>
        <p:nvPicPr>
          <p:cNvPr id="18" name="17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251520" y="116632"/>
            <a:ext cx="1362123" cy="980728"/>
          </a:xfrm>
          <a:prstGeom prst="rect">
            <a:avLst/>
          </a:prstGeom>
        </p:spPr>
      </p:pic>
      <p:pic>
        <p:nvPicPr>
          <p:cNvPr id="25" name="Picture 1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04256" cy="65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805264"/>
            <a:ext cx="3923927" cy="862666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104456" cy="1170837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83568" y="2564904"/>
            <a:ext cx="2880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itchFamily="34" charset="0"/>
              </a:rPr>
              <a:t>Acción Clave 2       </a:t>
            </a:r>
            <a:r>
              <a:rPr lang="es-ES" sz="4400" dirty="0" smtClean="0">
                <a:latin typeface="Arial Black" pitchFamily="34" charset="0"/>
              </a:rPr>
              <a:t>KA2</a:t>
            </a:r>
            <a:endParaRPr lang="es-ES" sz="4400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635896" y="256490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itchFamily="34" charset="0"/>
              </a:rPr>
              <a:t>cooperación para la innovación y el intercambio de buenas practicas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4150821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Desarrollo de Capacidades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99592" y="4222829"/>
            <a:ext cx="180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Asociaciones Estratégicas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03848" y="4222829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Alianzas del conocimiento</a:t>
            </a:r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5148064" y="3933056"/>
            <a:ext cx="324036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251520" y="116632"/>
            <a:ext cx="1362123" cy="980728"/>
          </a:xfrm>
          <a:prstGeom prst="rect">
            <a:avLst/>
          </a:prstGeom>
        </p:spPr>
      </p:pic>
      <p:pic>
        <p:nvPicPr>
          <p:cNvPr id="20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04256" cy="65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95536" y="112474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</a:t>
            </a:r>
            <a:r>
              <a:rPr lang="es-ES" sz="4800" b="1" dirty="0" smtClean="0"/>
              <a:t>KA2</a:t>
            </a:r>
            <a:endParaRPr lang="es-ES" sz="4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91680" y="141277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cooperación para la innovación y el intercambio de buenas practicas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2780928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Desarrollo de Capacidades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59832" y="2636912"/>
            <a:ext cx="511256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Desarrollar las capacidades </a:t>
            </a:r>
            <a:r>
              <a:rPr lang="es-ES" dirty="0" smtClean="0"/>
              <a:t>y ayudar a </a:t>
            </a: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modernizar </a:t>
            </a:r>
            <a:r>
              <a:rPr lang="es-ES" dirty="0" smtClean="0"/>
              <a:t>las Instituciones de Educación Superior en los países asociados con un impacto estructural a largo plazo para: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3568" y="40677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 Apoyar la modernización e internacionalización</a:t>
            </a:r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395536" y="4077072"/>
            <a:ext cx="79928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83568" y="46438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 Desarrollar planes de estudio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83568" y="51479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 Reforzar la gestión y la gobernanza de la IES</a:t>
            </a:r>
            <a:endParaRPr lang="es-ES" dirty="0"/>
          </a:p>
        </p:txBody>
      </p:sp>
      <p:pic>
        <p:nvPicPr>
          <p:cNvPr id="18" name="17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251520" y="116632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395536" y="112474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</a:t>
            </a:r>
            <a:r>
              <a:rPr lang="es-ES" sz="4800" b="1" dirty="0" smtClean="0"/>
              <a:t>KA2</a:t>
            </a:r>
            <a:endParaRPr lang="es-ES" sz="48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91680" y="141277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cooperación para la innovación y el intercambio de buenas practicas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2780928"/>
            <a:ext cx="18722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Desarrollo de Capacidades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59832" y="2771636"/>
            <a:ext cx="26642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Tipos de proyectos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5576" y="38610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1.- Proyectos conjuntos</a:t>
            </a:r>
            <a:r>
              <a:rPr lang="es-ES" dirty="0" smtClean="0"/>
              <a:t>: su objetivo es producir resultados que beneficien principal y directamente a las organizaciones de los países asociados. Se centran en tres tipos de actividades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3608" y="50131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 Desarrollo de planes de estudios- (Programas de formación)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Modernización de la gobernanza, la gestión y el funcionamiento de los HEI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Fortalecimiento de las relaciones entre las HEI y el entorno económico y social 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27584" y="60932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2.- Proyectos estructurales</a:t>
            </a:r>
            <a:r>
              <a:rPr lang="es-ES" dirty="0" smtClean="0"/>
              <a:t>: reformas a escala nacional</a:t>
            </a:r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683568" y="5301208"/>
            <a:ext cx="79928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83568" y="3861048"/>
            <a:ext cx="24482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24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251520" y="116632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210742"/>
            <a:ext cx="7139136" cy="99412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Erasmus+ Capacity Building in Higher Education</a:t>
            </a:r>
            <a:br>
              <a:rPr lang="en-US" sz="1800" b="1" dirty="0" smtClean="0"/>
            </a:br>
            <a:r>
              <a:rPr lang="es-ES" sz="1800" b="1" dirty="0" err="1" smtClean="0"/>
              <a:t>Call</a:t>
            </a:r>
            <a:r>
              <a:rPr lang="es-ES" sz="1800" b="1" dirty="0" smtClean="0"/>
              <a:t> 2017 EAC/A03/2016</a:t>
            </a:r>
            <a:br>
              <a:rPr lang="es-ES" sz="1800" b="1" dirty="0" smtClean="0"/>
            </a:br>
            <a:r>
              <a:rPr lang="es-ES" sz="1800" b="1" dirty="0" err="1" smtClean="0"/>
              <a:t>Selection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Year</a:t>
            </a:r>
            <a:r>
              <a:rPr lang="es-ES" sz="1800" b="1" dirty="0" smtClean="0"/>
              <a:t> 2017</a:t>
            </a:r>
            <a:endParaRPr lang="es-ES" sz="1800" dirty="0"/>
          </a:p>
        </p:txBody>
      </p:sp>
      <p:pic>
        <p:nvPicPr>
          <p:cNvPr id="4" name="3 Marcador de contenido" descr="table_with_success_rate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54" t="27149" r="19781" b="28147"/>
          <a:stretch>
            <a:fillRect/>
          </a:stretch>
        </p:blipFill>
        <p:spPr>
          <a:xfrm>
            <a:off x="467545" y="2492896"/>
            <a:ext cx="8112900" cy="3384376"/>
          </a:xfrm>
        </p:spPr>
      </p:pic>
      <p:sp>
        <p:nvSpPr>
          <p:cNvPr id="5" name="4 Elipse"/>
          <p:cNvSpPr/>
          <p:nvPr/>
        </p:nvSpPr>
        <p:spPr>
          <a:xfrm>
            <a:off x="179512" y="4293096"/>
            <a:ext cx="86409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TIC CRUZ DEL SUR LOGO IMAGEN.jpg"/>
          <p:cNvPicPr>
            <a:picLocks noChangeAspect="1"/>
          </p:cNvPicPr>
          <p:nvPr/>
        </p:nvPicPr>
        <p:blipFill>
          <a:blip r:embed="rId3" cstate="print"/>
          <a:srcRect l="19669" t="34110" r="18867" b="34596"/>
          <a:stretch>
            <a:fillRect/>
          </a:stretch>
        </p:blipFill>
        <p:spPr>
          <a:xfrm>
            <a:off x="251520" y="116632"/>
            <a:ext cx="1362123" cy="980728"/>
          </a:xfrm>
          <a:prstGeom prst="rect">
            <a:avLst/>
          </a:prstGeom>
        </p:spPr>
      </p:pic>
      <p:pic>
        <p:nvPicPr>
          <p:cNvPr id="8" name="Picture 1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04256" cy="65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6996" r="12413"/>
          <a:stretch>
            <a:fillRect/>
          </a:stretch>
        </p:blipFill>
        <p:spPr bwMode="auto">
          <a:xfrm>
            <a:off x="323528" y="1268760"/>
            <a:ext cx="8105042" cy="54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7392"/>
            <a:ext cx="2304256" cy="657312"/>
          </a:xfrm>
          <a:prstGeom prst="rect">
            <a:avLst/>
          </a:prstGeom>
          <a:noFill/>
        </p:spPr>
      </p:pic>
      <p:pic>
        <p:nvPicPr>
          <p:cNvPr id="13" name="12 Imagen" descr="TIC CRUZ DEL SUR LOGO IMAGEN.jpg"/>
          <p:cNvPicPr>
            <a:picLocks noChangeAspect="1"/>
          </p:cNvPicPr>
          <p:nvPr/>
        </p:nvPicPr>
        <p:blipFill>
          <a:blip r:embed="rId4" cstate="print"/>
          <a:srcRect l="19669" t="34110" r="18867" b="34596"/>
          <a:stretch>
            <a:fillRect/>
          </a:stretch>
        </p:blipFill>
        <p:spPr>
          <a:xfrm>
            <a:off x="251520" y="44624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sBeneficairesErasmus+LEFT_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021288"/>
            <a:ext cx="3707903" cy="718650"/>
          </a:xfrm>
          <a:prstGeom prst="rect">
            <a:avLst/>
          </a:prstGeom>
        </p:spPr>
      </p:pic>
      <p:sp>
        <p:nvSpPr>
          <p:cNvPr id="18436" name="AutoShape 4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0" name="AutoShape 8" descr="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2" name="AutoShape 10" descr="Portal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44" name="AutoShape 12" descr="Resultado de imagen de logo erasmus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6" name="Picture 14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304256" cy="65731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835696" y="1484784"/>
            <a:ext cx="5400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 </a:t>
            </a:r>
            <a:r>
              <a:rPr lang="es-ES" sz="4800" b="1" dirty="0" smtClean="0">
                <a:solidFill>
                  <a:schemeClr val="bg1"/>
                </a:solidFill>
                <a:hlinkClick r:id="rId4"/>
              </a:rPr>
              <a:t>TIC Cruz del Sur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27584" y="3140968"/>
            <a:ext cx="7704856" cy="132343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b="1" dirty="0" smtClean="0"/>
              <a:t>objetivo principal </a:t>
            </a:r>
            <a:r>
              <a:rPr lang="es-ES" sz="2000" dirty="0" smtClean="0"/>
              <a:t>es el </a:t>
            </a:r>
            <a:r>
              <a:rPr lang="es-ES" sz="2000" b="1" dirty="0" smtClean="0"/>
              <a:t>fortalecimiento institucional </a:t>
            </a:r>
            <a:r>
              <a:rPr lang="es-ES" sz="2000" dirty="0" smtClean="0"/>
              <a:t>entre universidades latinoamericanas y universidades europeas, mediante la transferencia de conocimiento y buenas experiencias en transparencia y reconocimiento académico.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97160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83568" y="5013176"/>
            <a:ext cx="8064896" cy="40011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El</a:t>
            </a:r>
            <a:r>
              <a:rPr lang="es-ES" sz="2000" b="1" dirty="0" smtClean="0"/>
              <a:t> objetivo específico </a:t>
            </a:r>
            <a:r>
              <a:rPr lang="es-ES" sz="2000" dirty="0" smtClean="0"/>
              <a:t>es la  </a:t>
            </a:r>
            <a:r>
              <a:rPr lang="es-ES" sz="2000" b="1" dirty="0" smtClean="0"/>
              <a:t>gestión integral de los programas de movilidad </a:t>
            </a:r>
            <a:endParaRPr lang="es-ES" sz="2000" dirty="0" smtClean="0"/>
          </a:p>
        </p:txBody>
      </p:sp>
      <p:sp>
        <p:nvSpPr>
          <p:cNvPr id="24" name="23 Flecha abajo"/>
          <p:cNvSpPr/>
          <p:nvPr/>
        </p:nvSpPr>
        <p:spPr>
          <a:xfrm>
            <a:off x="4355976" y="44371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TIC CRUZ DEL SUR LOGO IMAGEN.jpg"/>
          <p:cNvPicPr>
            <a:picLocks noChangeAspect="1"/>
          </p:cNvPicPr>
          <p:nvPr/>
        </p:nvPicPr>
        <p:blipFill>
          <a:blip r:embed="rId5" cstate="print"/>
          <a:srcRect l="19669" t="34110" r="18867" b="34596"/>
          <a:stretch>
            <a:fillRect/>
          </a:stretch>
        </p:blipFill>
        <p:spPr>
          <a:xfrm>
            <a:off x="251520" y="44624"/>
            <a:ext cx="1362123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663</Words>
  <Application>Microsoft Office PowerPoint</Application>
  <PresentationFormat>Presentación en pantalla (4:3)</PresentationFormat>
  <Paragraphs>130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Times New Roman</vt:lpstr>
      <vt:lpstr>Wingdings</vt:lpstr>
      <vt:lpstr>Tema de Office</vt:lpstr>
      <vt:lpstr> Conferencia Internacional RIESAL  “Capacidades y sinergias para la internacionalización en América Latina y el Caribe”   Benemérita Universidad Autónoma de Puebla, México  13-15 febrero, 2019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Erasmus+ Capacity Building in Higher Education Call 2017 EAC/A03/2016 Selection Year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Murcia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Lanzamiento  Universidad de Murcia  28-30 de noviembre de 2017</dc:title>
  <dc:creator>gras</dc:creator>
  <cp:lastModifiedBy>Ismael Crôtte</cp:lastModifiedBy>
  <cp:revision>176</cp:revision>
  <dcterms:created xsi:type="dcterms:W3CDTF">2017-11-10T07:51:20Z</dcterms:created>
  <dcterms:modified xsi:type="dcterms:W3CDTF">2019-03-06T23:13:35Z</dcterms:modified>
</cp:coreProperties>
</file>